
<file path=[Content_Types].xml><?xml version="1.0" encoding="utf-8"?>
<Types xmlns="http://schemas.openxmlformats.org/package/2006/content-types">
  <Override PartName="/ppt/slides/slide45.xml" ContentType="application/vnd.openxmlformats-officedocument.presentationml.slide+xml"/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41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jpeg" ContentType="image/jpeg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docProps/app.xml" ContentType="application/vnd.openxmlformats-officedocument.extended-properties+xml"/>
  <Override PartName="/ppt/slides/slide46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42.xml" ContentType="application/vnd.openxmlformats-officedocument.presentationml.slide+xml"/>
  <Override PartName="/ppt/slides/slide50.xml" ContentType="application/vnd.openxmlformats-officedocument.presentationml.slide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Default Extension="png" ContentType="image/png"/>
  <Override PartName="/ppt/slides/slide23.xml" ContentType="application/vnd.openxmlformats-officedocument.presentationml.slide+xml"/>
  <Override PartName="/ppt/slides/slide31.xml" ContentType="application/vnd.openxmlformats-officedocument.presentationml.slide+xml"/>
  <Default Extension="pdf" ContentType="application/pdf"/>
  <Override PartName="/ppt/slides/slide47.xml" ContentType="application/vnd.openxmlformats-officedocument.presentationml.slide+xml"/>
  <Override PartName="/ppt/slides/slide43.xml" ContentType="application/vnd.openxmlformats-officedocument.presentationml.slide+xml"/>
  <Override PartName="/ppt/slides/slide51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48.xml" ContentType="application/vnd.openxmlformats-officedocument.presentationml.slide+xml"/>
  <Override PartName="/ppt/slides/slide20.xml" ContentType="application/vnd.openxmlformats-officedocument.presentationml.slide+xml"/>
  <Override PartName="/ppt/slides/slide44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9.xml" ContentType="application/vnd.openxmlformats-officedocument.presentationml.slide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trictFirstAndLastChars="0" saveSubsetFonts="1">
  <p:sldMasterIdLst>
    <p:sldMasterId id="2147483648" r:id="rId1"/>
  </p:sldMasterIdLst>
  <p:notesMasterIdLst>
    <p:notesMasterId r:id="rId53"/>
  </p:notesMasterIdLst>
  <p:handoutMasterIdLst>
    <p:handoutMasterId r:id="rId54"/>
  </p:handoutMasterIdLst>
  <p:sldIdLst>
    <p:sldId id="256" r:id="rId2"/>
    <p:sldId id="257" r:id="rId3"/>
    <p:sldId id="307" r:id="rId4"/>
    <p:sldId id="267" r:id="rId5"/>
    <p:sldId id="308" r:id="rId6"/>
    <p:sldId id="309" r:id="rId7"/>
    <p:sldId id="310" r:id="rId8"/>
    <p:sldId id="311" r:id="rId9"/>
    <p:sldId id="312" r:id="rId10"/>
    <p:sldId id="313" r:id="rId11"/>
    <p:sldId id="314" r:id="rId12"/>
    <p:sldId id="315" r:id="rId13"/>
    <p:sldId id="316" r:id="rId14"/>
    <p:sldId id="317" r:id="rId15"/>
    <p:sldId id="318" r:id="rId16"/>
    <p:sldId id="319" r:id="rId17"/>
    <p:sldId id="320" r:id="rId18"/>
    <p:sldId id="321" r:id="rId19"/>
    <p:sldId id="322" r:id="rId20"/>
    <p:sldId id="323" r:id="rId21"/>
    <p:sldId id="324" r:id="rId22"/>
    <p:sldId id="325" r:id="rId23"/>
    <p:sldId id="326" r:id="rId24"/>
    <p:sldId id="327" r:id="rId25"/>
    <p:sldId id="328" r:id="rId26"/>
    <p:sldId id="329" r:id="rId27"/>
    <p:sldId id="330" r:id="rId28"/>
    <p:sldId id="331" r:id="rId29"/>
    <p:sldId id="332" r:id="rId30"/>
    <p:sldId id="333" r:id="rId31"/>
    <p:sldId id="334" r:id="rId32"/>
    <p:sldId id="335" r:id="rId33"/>
    <p:sldId id="336" r:id="rId34"/>
    <p:sldId id="337" r:id="rId35"/>
    <p:sldId id="338" r:id="rId36"/>
    <p:sldId id="339" r:id="rId37"/>
    <p:sldId id="340" r:id="rId38"/>
    <p:sldId id="341" r:id="rId39"/>
    <p:sldId id="342" r:id="rId40"/>
    <p:sldId id="343" r:id="rId41"/>
    <p:sldId id="344" r:id="rId42"/>
    <p:sldId id="345" r:id="rId43"/>
    <p:sldId id="346" r:id="rId44"/>
    <p:sldId id="347" r:id="rId45"/>
    <p:sldId id="348" r:id="rId46"/>
    <p:sldId id="349" r:id="rId47"/>
    <p:sldId id="350" r:id="rId48"/>
    <p:sldId id="351" r:id="rId49"/>
    <p:sldId id="352" r:id="rId50"/>
    <p:sldId id="353" r:id="rId51"/>
    <p:sldId id="354" r:id="rId52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schemeClr val="tx1"/>
    </p:penClr>
  </p:showPr>
  <p:clrMru>
    <a:srgbClr val="FFFF00"/>
    <a:srgbClr val="800080"/>
    <a:srgbClr val="00FF00"/>
    <a:srgbClr val="0000FF"/>
    <a:srgbClr val="33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598" autoAdjust="0"/>
    <p:restoredTop sz="93380" autoAdjust="0"/>
  </p:normalViewPr>
  <p:slideViewPr>
    <p:cSldViewPr>
      <p:cViewPr>
        <p:scale>
          <a:sx n="75" d="100"/>
          <a:sy n="75" d="100"/>
        </p:scale>
        <p:origin x="-1304" y="-5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864"/>
    </p:cViewPr>
  </p:sorterViewPr>
  <p:notesViewPr>
    <p:cSldViewPr snapToGrid="0" snapToObjects="1">
      <p:cViewPr varScale="1">
        <p:scale>
          <a:sx n="73" d="100"/>
          <a:sy n="73" d="100"/>
        </p:scale>
        <p:origin x="-2584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notesMaster" Target="notesMasters/notesMaster1.xml"/><Relationship Id="rId54" Type="http://schemas.openxmlformats.org/officeDocument/2006/relationships/handoutMaster" Target="handoutMasters/handoutMaster1.xml"/><Relationship Id="rId55" Type="http://schemas.openxmlformats.org/officeDocument/2006/relationships/printerSettings" Target="printerSettings/printerSettings1.bin"/><Relationship Id="rId56" Type="http://schemas.openxmlformats.org/officeDocument/2006/relationships/presProps" Target="presProps.xml"/><Relationship Id="rId57" Type="http://schemas.openxmlformats.org/officeDocument/2006/relationships/viewProps" Target="viewProps.xml"/><Relationship Id="rId58" Type="http://schemas.openxmlformats.org/officeDocument/2006/relationships/theme" Target="theme/theme1.xml"/><Relationship Id="rId59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r>
              <a:rPr lang="en-US" dirty="0"/>
              <a:t>Eleanor M.</a:t>
            </a:r>
            <a:r>
              <a:rPr lang="en-US" dirty="0" smtClean="0"/>
              <a:t> </a:t>
            </a:r>
            <a:r>
              <a:rPr lang="en-US" dirty="0" err="1" smtClean="0"/>
              <a:t>Savko</a:t>
            </a:r>
            <a:endParaRPr lang="en-US" dirty="0"/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01A0C18-4642-467D-B9FE-9BADD9FCD4A3}" type="datetime1">
              <a:rPr lang="en-US"/>
              <a:pPr/>
              <a:t>3/3/11</a:t>
            </a:fld>
            <a:endParaRPr lang="en-US" dirty="0"/>
          </a:p>
        </p:txBody>
      </p:sp>
      <p:sp>
        <p:nvSpPr>
          <p:cNvPr id="1054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1054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013999F-C3EF-46F7-B399-1CD13935456B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r>
              <a:rPr lang="en-US" dirty="0" smtClean="0"/>
              <a:t>Eleanor M. </a:t>
            </a:r>
            <a:r>
              <a:rPr lang="en-US" dirty="0" err="1" smtClean="0"/>
              <a:t>Savko</a:t>
            </a:r>
            <a:endParaRPr lang="en-US" dirty="0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3F77862-B0B9-4DFD-94FE-B0AD31AC76F1}" type="datetime1">
              <a:rPr lang="en-US"/>
              <a:pPr/>
              <a:t>3/3/11</a:t>
            </a:fld>
            <a:endParaRPr lang="en-US" dirty="0"/>
          </a:p>
        </p:txBody>
      </p:sp>
      <p:sp>
        <p:nvSpPr>
          <p:cNvPr id="1034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34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4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1034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DDC5588-E38D-41ED-80F0-1D48A507F5E2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BF75AD-B233-465F-9CE5-630A453A2892}" type="datetime1">
              <a:rPr lang="en-US"/>
              <a:pPr/>
              <a:t>3/3/11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6BA3D9-E85A-45B5-87BE-C0B7C6A3183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CFD997-6E8D-4442-A54B-6CEF71682D8C}" type="datetime1">
              <a:rPr lang="en-US"/>
              <a:pPr/>
              <a:t>3/3/11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E67747-B967-4D3A-8341-1C67CE5A078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A8400C-ABFB-49B9-B856-9BFD157B46B4}" type="datetime1">
              <a:rPr lang="en-US"/>
              <a:pPr/>
              <a:t>3/3/11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38EB16-7B5E-4270-85E0-5B62EBE03679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3C22FC-1185-4D56-BCC0-CD4CDB7BAC57}" type="datetime1">
              <a:rPr lang="en-US"/>
              <a:pPr/>
              <a:t>3/3/11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EF2321-F8EF-426D-973D-D5418385409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9916E3-BD7C-4899-B525-3ADDF165BF90}" type="datetime1">
              <a:rPr lang="en-US"/>
              <a:pPr/>
              <a:t>3/3/11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1E397E-7A25-40DE-8E0E-71AA03C5A255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4DCCD6-6B29-468C-A9D6-59A2FE08EFE0}" type="datetime1">
              <a:rPr lang="en-US"/>
              <a:pPr/>
              <a:t>3/3/11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B89EC3-E041-41B5-819F-B8BE4D988E8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367E33-FC43-4E3D-84D2-BA336E0C61BE}" type="datetime1">
              <a:rPr lang="en-US"/>
              <a:pPr/>
              <a:t>3/3/11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7B0E81-4C2E-46A5-AF7F-F2A1E81AB429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D7A449-C25E-4E80-90DA-6169EF0370AC}" type="datetime1">
              <a:rPr lang="en-US"/>
              <a:pPr/>
              <a:t>3/3/11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29E844-4B71-419F-BA76-2DC5C3B6776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96E970-2CBF-4279-BD42-541E8F171854}" type="datetime1">
              <a:rPr lang="en-US"/>
              <a:pPr/>
              <a:t>3/3/11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76EAEB-91AA-43A7-880B-313443C769B9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E93376-DD88-4DB6-A997-A317FE670D26}" type="datetime1">
              <a:rPr lang="en-US"/>
              <a:pPr/>
              <a:t>3/3/11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87E746-0537-4939-A7B0-305266951B7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92BEA6-3CB2-4F27-9A03-79867ED3B418}" type="datetime1">
              <a:rPr lang="en-US"/>
              <a:pPr/>
              <a:t>3/3/11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F9E8DD-7EDD-4FB4-B4D9-8DECDDE78B8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fld id="{D9760B68-7E78-410C-B615-3E4D714389EF}" type="datetime1">
              <a:rPr lang="en-US"/>
              <a:pPr/>
              <a:t>3/3/11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6EB40E9-4ACA-4E73-B6C1-18227A00ECFC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zo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" Target="slide18.xml"/><Relationship Id="rId20" Type="http://schemas.openxmlformats.org/officeDocument/2006/relationships/slide" Target="slide40.xml"/><Relationship Id="rId21" Type="http://schemas.openxmlformats.org/officeDocument/2006/relationships/slide" Target="slide42.xml"/><Relationship Id="rId22" Type="http://schemas.openxmlformats.org/officeDocument/2006/relationships/slide" Target="slide44.xml"/><Relationship Id="rId23" Type="http://schemas.openxmlformats.org/officeDocument/2006/relationships/slide" Target="slide46.xml"/><Relationship Id="rId24" Type="http://schemas.openxmlformats.org/officeDocument/2006/relationships/slide" Target="slide48.xml"/><Relationship Id="rId25" Type="http://schemas.openxmlformats.org/officeDocument/2006/relationships/slide" Target="slide50.xml"/><Relationship Id="rId26" Type="http://schemas.openxmlformats.org/officeDocument/2006/relationships/slide" Target="slide2.xml"/><Relationship Id="rId10" Type="http://schemas.openxmlformats.org/officeDocument/2006/relationships/slide" Target="slide20.xml"/><Relationship Id="rId11" Type="http://schemas.openxmlformats.org/officeDocument/2006/relationships/slide" Target="slide22.xml"/><Relationship Id="rId12" Type="http://schemas.openxmlformats.org/officeDocument/2006/relationships/slide" Target="slide24.xml"/><Relationship Id="rId13" Type="http://schemas.openxmlformats.org/officeDocument/2006/relationships/slide" Target="slide26.xml"/><Relationship Id="rId14" Type="http://schemas.openxmlformats.org/officeDocument/2006/relationships/slide" Target="slide28.xml"/><Relationship Id="rId15" Type="http://schemas.openxmlformats.org/officeDocument/2006/relationships/slide" Target="slide30.xml"/><Relationship Id="rId16" Type="http://schemas.openxmlformats.org/officeDocument/2006/relationships/slide" Target="slide32.xml"/><Relationship Id="rId17" Type="http://schemas.openxmlformats.org/officeDocument/2006/relationships/slide" Target="slide34.xml"/><Relationship Id="rId18" Type="http://schemas.openxmlformats.org/officeDocument/2006/relationships/slide" Target="slide36.xml"/><Relationship Id="rId19" Type="http://schemas.openxmlformats.org/officeDocument/2006/relationships/slide" Target="slide38.xml"/><Relationship Id="rId1" Type="http://schemas.openxmlformats.org/officeDocument/2006/relationships/slideLayout" Target="../slideLayouts/slideLayout7.xml"/><Relationship Id="rId2" Type="http://schemas.openxmlformats.org/officeDocument/2006/relationships/slide" Target="slide4.xml"/><Relationship Id="rId3" Type="http://schemas.openxmlformats.org/officeDocument/2006/relationships/slide" Target="slide6.xml"/><Relationship Id="rId4" Type="http://schemas.openxmlformats.org/officeDocument/2006/relationships/slide" Target="slide8.xml"/><Relationship Id="rId5" Type="http://schemas.openxmlformats.org/officeDocument/2006/relationships/slide" Target="slide10.xml"/><Relationship Id="rId6" Type="http://schemas.openxmlformats.org/officeDocument/2006/relationships/slide" Target="slide12.xml"/><Relationship Id="rId7" Type="http://schemas.openxmlformats.org/officeDocument/2006/relationships/slide" Target="slide14.xml"/><Relationship Id="rId8" Type="http://schemas.openxmlformats.org/officeDocument/2006/relationships/slide" Target="slide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df"/><Relationship Id="rId3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df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df"/><Relationship Id="rId3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df"/><Relationship Id="rId3" Type="http://schemas.openxmlformats.org/officeDocument/2006/relationships/image" Target="../media/image20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7" name="AutoShape 8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2286000"/>
            <a:ext cx="1828800" cy="1143000"/>
          </a:xfrm>
          <a:prstGeom prst="actionButtonBlank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>
                <a:solidFill>
                  <a:schemeClr val="bg1"/>
                </a:solidFill>
                <a:latin typeface="Arial Black"/>
                <a:cs typeface="Arial Black"/>
                <a:hlinkClick r:id="rId2" action="ppaction://hlinksldjump"/>
              </a:rPr>
              <a:t>20 </a:t>
            </a:r>
            <a:r>
              <a:rPr lang="en-US" dirty="0">
                <a:solidFill>
                  <a:schemeClr val="bg1"/>
                </a:solidFill>
                <a:latin typeface="Arial Black"/>
                <a:cs typeface="Arial Black"/>
                <a:hlinkClick r:id="rId2" action="ppaction://hlinksldjump"/>
              </a:rPr>
              <a:t>pt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2138" name="AutoShape 9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3429000"/>
            <a:ext cx="1828800" cy="1143000"/>
          </a:xfrm>
          <a:prstGeom prst="actionButtonBlank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>
                <a:solidFill>
                  <a:schemeClr val="bg1"/>
                </a:solidFill>
                <a:latin typeface="Arial Black"/>
                <a:cs typeface="Arial Black"/>
                <a:hlinkClick r:id="rId3" action="ppaction://hlinksldjump"/>
              </a:rPr>
              <a:t>30 </a:t>
            </a:r>
            <a:r>
              <a:rPr lang="en-US" dirty="0">
                <a:solidFill>
                  <a:schemeClr val="bg1"/>
                </a:solidFill>
                <a:latin typeface="Arial Black"/>
                <a:cs typeface="Arial Black"/>
                <a:hlinkClick r:id="rId3" action="ppaction://hlinksldjump"/>
              </a:rPr>
              <a:t>pt</a:t>
            </a:r>
            <a:endParaRPr lang="en-US" dirty="0">
              <a:latin typeface="Arial Black"/>
              <a:cs typeface="Arial Black"/>
              <a:hlinkClick r:id="rId3" action="ppaction://hlinksldjump"/>
            </a:endParaRPr>
          </a:p>
        </p:txBody>
      </p:sp>
      <p:sp>
        <p:nvSpPr>
          <p:cNvPr id="2139" name="AutoShape 91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4572000"/>
            <a:ext cx="1828800" cy="1143000"/>
          </a:xfrm>
          <a:prstGeom prst="actionButtonBlank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>
                <a:solidFill>
                  <a:schemeClr val="bg1"/>
                </a:solidFill>
                <a:latin typeface="Arial Black"/>
                <a:cs typeface="Arial Black"/>
                <a:hlinkClick r:id="rId4" action="ppaction://hlinksldjump"/>
              </a:rPr>
              <a:t>40 </a:t>
            </a:r>
            <a:r>
              <a:rPr lang="en-US" dirty="0">
                <a:solidFill>
                  <a:schemeClr val="bg1"/>
                </a:solidFill>
                <a:latin typeface="Arial Black"/>
                <a:cs typeface="Arial Black"/>
                <a:hlinkClick r:id="rId4" action="ppaction://hlinksldjump"/>
              </a:rPr>
              <a:t>pt</a:t>
            </a:r>
            <a:endParaRPr lang="en-US" dirty="0">
              <a:latin typeface="Arial Black"/>
              <a:cs typeface="Arial Black"/>
              <a:hlinkClick r:id="rId4" action="ppaction://hlinksldjump"/>
            </a:endParaRPr>
          </a:p>
        </p:txBody>
      </p:sp>
      <p:sp>
        <p:nvSpPr>
          <p:cNvPr id="2140" name="AutoShape 92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5715000"/>
            <a:ext cx="1828800" cy="1143000"/>
          </a:xfrm>
          <a:prstGeom prst="actionButtonBlank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5000" dirty="0" err="1" smtClean="0">
                <a:latin typeface="Arial Black"/>
                <a:cs typeface="Arial Black"/>
                <a:sym typeface="Wingdings"/>
              </a:rPr>
              <a:t></a:t>
            </a:r>
            <a:endParaRPr lang="en-US" sz="5000" dirty="0">
              <a:latin typeface="Arial Black"/>
              <a:cs typeface="Arial Black"/>
            </a:endParaRPr>
          </a:p>
        </p:txBody>
      </p:sp>
      <p:sp>
        <p:nvSpPr>
          <p:cNvPr id="2149" name="AutoShape 101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1143000"/>
            <a:ext cx="1828800" cy="1143000"/>
          </a:xfrm>
          <a:prstGeom prst="actionButtonBlank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>
                <a:solidFill>
                  <a:schemeClr val="bg1"/>
                </a:solidFill>
                <a:latin typeface="Arial Black"/>
                <a:cs typeface="Arial Black"/>
                <a:hlinkClick r:id="rId6" action="ppaction://hlinksldjump"/>
              </a:rPr>
              <a:t>10 pt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2150" name="AutoShape 102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2286000"/>
            <a:ext cx="1828800" cy="1143000"/>
          </a:xfrm>
          <a:prstGeom prst="actionButtonBlank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>
                <a:solidFill>
                  <a:schemeClr val="bg1"/>
                </a:solidFill>
                <a:latin typeface="Arial Black"/>
                <a:cs typeface="Arial Black"/>
                <a:hlinkClick r:id="rId7" action="ppaction://hlinksldjump"/>
              </a:rPr>
              <a:t>20 </a:t>
            </a:r>
            <a:r>
              <a:rPr lang="en-US" dirty="0">
                <a:solidFill>
                  <a:schemeClr val="bg1"/>
                </a:solidFill>
                <a:latin typeface="Arial Black"/>
                <a:cs typeface="Arial Black"/>
                <a:hlinkClick r:id="rId7" action="ppaction://hlinksldjump"/>
              </a:rPr>
              <a:t>pt</a:t>
            </a:r>
            <a:endParaRPr lang="en-US" dirty="0">
              <a:latin typeface="Arial Black"/>
              <a:cs typeface="Arial Black"/>
              <a:hlinkClick r:id="rId7" action="ppaction://hlinksldjump"/>
            </a:endParaRPr>
          </a:p>
        </p:txBody>
      </p:sp>
      <p:sp>
        <p:nvSpPr>
          <p:cNvPr id="2151" name="AutoShape 103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3429000"/>
            <a:ext cx="1828800" cy="1143000"/>
          </a:xfrm>
          <a:prstGeom prst="actionButtonBlank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>
                <a:solidFill>
                  <a:schemeClr val="bg1"/>
                </a:solidFill>
                <a:latin typeface="Arial Black"/>
                <a:cs typeface="Arial Black"/>
                <a:hlinkClick r:id="rId8" action="ppaction://hlinksldjump"/>
              </a:rPr>
              <a:t>30 </a:t>
            </a:r>
            <a:r>
              <a:rPr lang="en-US" dirty="0">
                <a:solidFill>
                  <a:schemeClr val="bg1"/>
                </a:solidFill>
                <a:latin typeface="Arial Black"/>
                <a:cs typeface="Arial Black"/>
                <a:hlinkClick r:id="rId8" action="ppaction://hlinksldjump"/>
              </a:rPr>
              <a:t>pt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2152" name="AutoShape 104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4572000"/>
            <a:ext cx="1828800" cy="1143000"/>
          </a:xfrm>
          <a:prstGeom prst="actionButtonBlank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>
                <a:solidFill>
                  <a:schemeClr val="bg1"/>
                </a:solidFill>
                <a:latin typeface="Arial Black"/>
                <a:cs typeface="Arial Black"/>
                <a:hlinkClick r:id="rId9" action="ppaction://hlinksldjump"/>
              </a:rPr>
              <a:t>40 </a:t>
            </a:r>
            <a:r>
              <a:rPr lang="en-US" dirty="0">
                <a:solidFill>
                  <a:schemeClr val="bg1"/>
                </a:solidFill>
                <a:latin typeface="Arial Black"/>
                <a:cs typeface="Arial Black"/>
                <a:hlinkClick r:id="rId9" action="ppaction://hlinksldjump"/>
              </a:rPr>
              <a:t>pt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2153" name="AutoShape 105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5715000"/>
            <a:ext cx="1828800" cy="1143000"/>
          </a:xfrm>
          <a:prstGeom prst="actionButtonBlank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>
                <a:latin typeface="Arial Black"/>
                <a:cs typeface="Arial Black"/>
              </a:rPr>
              <a:t>Lets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2154" name="AutoShape 106">
            <a:hlinkClick r:id="rId1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1143000"/>
            <a:ext cx="1828800" cy="1143000"/>
          </a:xfrm>
          <a:prstGeom prst="actionButtonBlank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>
                <a:solidFill>
                  <a:schemeClr val="bg1"/>
                </a:solidFill>
                <a:latin typeface="Arial Black"/>
                <a:cs typeface="Arial Black"/>
                <a:hlinkClick r:id="rId11" action="ppaction://hlinksldjump"/>
              </a:rPr>
              <a:t>10 </a:t>
            </a:r>
            <a:r>
              <a:rPr lang="en-US" dirty="0">
                <a:solidFill>
                  <a:schemeClr val="bg1"/>
                </a:solidFill>
                <a:latin typeface="Arial Black"/>
                <a:cs typeface="Arial Black"/>
                <a:hlinkClick r:id="rId11" action="ppaction://hlinksldjump"/>
              </a:rPr>
              <a:t>pt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2155" name="AutoShape 107">
            <a:hlinkClick r:id="rId1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2286000"/>
            <a:ext cx="1828800" cy="1143000"/>
          </a:xfrm>
          <a:prstGeom prst="actionButtonBlank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>
                <a:solidFill>
                  <a:schemeClr val="bg1"/>
                </a:solidFill>
                <a:latin typeface="Arial Black"/>
                <a:cs typeface="Arial Black"/>
                <a:hlinkClick r:id="rId12" action="ppaction://hlinksldjump"/>
              </a:rPr>
              <a:t>20 pt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2156" name="AutoShape 108">
            <a:hlinkClick r:id="rId1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3429000"/>
            <a:ext cx="1828800" cy="1143000"/>
          </a:xfrm>
          <a:prstGeom prst="actionButtonBlank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>
                <a:solidFill>
                  <a:schemeClr val="bg1"/>
                </a:solidFill>
                <a:latin typeface="Arial Black"/>
                <a:cs typeface="Arial Black"/>
                <a:hlinkClick r:id="rId13" action="ppaction://hlinksldjump"/>
              </a:rPr>
              <a:t>30 </a:t>
            </a:r>
            <a:r>
              <a:rPr lang="en-US" dirty="0">
                <a:solidFill>
                  <a:schemeClr val="bg1"/>
                </a:solidFill>
                <a:latin typeface="Arial Black"/>
                <a:cs typeface="Arial Black"/>
                <a:hlinkClick r:id="rId13" action="ppaction://hlinksldjump"/>
              </a:rPr>
              <a:t>pt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2157" name="AutoShape 109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4572000"/>
            <a:ext cx="1828800" cy="1143000"/>
          </a:xfrm>
          <a:prstGeom prst="actionButtonBlank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>
                <a:solidFill>
                  <a:schemeClr val="bg1"/>
                </a:solidFill>
                <a:latin typeface="Arial Black"/>
                <a:cs typeface="Arial Black"/>
                <a:hlinkClick r:id="rId14" action="ppaction://hlinksldjump"/>
              </a:rPr>
              <a:t>40 pt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2158" name="AutoShape 110">
            <a:hlinkClick r:id="rId1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5715000"/>
            <a:ext cx="1828800" cy="1143000"/>
          </a:xfrm>
          <a:prstGeom prst="actionButtonBlank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>
                <a:latin typeface="Arial Black"/>
                <a:cs typeface="Arial Black"/>
              </a:rPr>
              <a:t>Play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2159" name="AutoShape 111">
            <a:hlinkClick r:id="rId1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1143000"/>
            <a:ext cx="1828800" cy="1143000"/>
          </a:xfrm>
          <a:prstGeom prst="actionButtonBlank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>
                <a:solidFill>
                  <a:schemeClr val="bg1"/>
                </a:solidFill>
                <a:latin typeface="Arial Black"/>
                <a:cs typeface="Arial Black"/>
                <a:hlinkClick r:id="rId16" action="ppaction://hlinksldjump"/>
              </a:rPr>
              <a:t>10 pt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2160" name="AutoShape 112">
            <a:hlinkClick r:id="rId1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2286000"/>
            <a:ext cx="1828800" cy="1143000"/>
          </a:xfrm>
          <a:prstGeom prst="actionButtonBlank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>
                <a:solidFill>
                  <a:schemeClr val="bg1"/>
                </a:solidFill>
                <a:latin typeface="Arial Black"/>
                <a:cs typeface="Arial Black"/>
                <a:hlinkClick r:id="rId17" action="ppaction://hlinksldjump"/>
              </a:rPr>
              <a:t>20 pt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2161" name="AutoShape 113">
            <a:hlinkClick r:id="rId1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3429000"/>
            <a:ext cx="1828800" cy="1143000"/>
          </a:xfrm>
          <a:prstGeom prst="actionButtonBlank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>
                <a:solidFill>
                  <a:schemeClr val="bg1"/>
                </a:solidFill>
                <a:latin typeface="Arial Black"/>
                <a:cs typeface="Arial Black"/>
                <a:hlinkClick r:id="rId18" action="ppaction://hlinksldjump"/>
              </a:rPr>
              <a:t>30 </a:t>
            </a:r>
            <a:r>
              <a:rPr lang="en-US" dirty="0">
                <a:solidFill>
                  <a:schemeClr val="bg1"/>
                </a:solidFill>
                <a:latin typeface="Arial Black"/>
                <a:cs typeface="Arial Black"/>
                <a:hlinkClick r:id="rId18" action="ppaction://hlinksldjump"/>
              </a:rPr>
              <a:t>pt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2162" name="AutoShape 114">
            <a:hlinkClick r:id="rId1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4572000"/>
            <a:ext cx="1828800" cy="1143000"/>
          </a:xfrm>
          <a:prstGeom prst="actionButtonBlank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>
                <a:solidFill>
                  <a:schemeClr val="bg1"/>
                </a:solidFill>
                <a:latin typeface="Arial Black"/>
                <a:cs typeface="Arial Black"/>
                <a:hlinkClick r:id="rId19" action="ppaction://hlinksldjump"/>
              </a:rPr>
              <a:t>40 </a:t>
            </a:r>
            <a:r>
              <a:rPr lang="en-US" dirty="0">
                <a:solidFill>
                  <a:schemeClr val="bg1"/>
                </a:solidFill>
                <a:latin typeface="Arial Black"/>
                <a:cs typeface="Arial Black"/>
                <a:hlinkClick r:id="rId19" action="ppaction://hlinksldjump"/>
              </a:rPr>
              <a:t>pt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2163" name="AutoShape 115">
            <a:hlinkClick r:id="rId2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5715000"/>
            <a:ext cx="1828800" cy="1143000"/>
          </a:xfrm>
          <a:prstGeom prst="actionButtonBlank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>
                <a:latin typeface="Arial Black"/>
                <a:cs typeface="Arial Black"/>
              </a:rPr>
              <a:t>Jeopardy!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2164" name="AutoShape 116">
            <a:hlinkClick r:id="rId2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1143000"/>
            <a:ext cx="1828800" cy="1143000"/>
          </a:xfrm>
          <a:prstGeom prst="actionButtonBlank">
            <a:avLst/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>
                <a:solidFill>
                  <a:schemeClr val="bg1"/>
                </a:solidFill>
                <a:latin typeface="Arial Black"/>
                <a:cs typeface="Arial Black"/>
                <a:hlinkClick r:id="rId21" action="ppaction://hlinksldjump"/>
              </a:rPr>
              <a:t>10 </a:t>
            </a:r>
            <a:r>
              <a:rPr lang="en-US" dirty="0">
                <a:solidFill>
                  <a:schemeClr val="bg1"/>
                </a:solidFill>
                <a:latin typeface="Arial Black"/>
                <a:cs typeface="Arial Black"/>
                <a:hlinkClick r:id="rId21" action="ppaction://hlinksldjump"/>
              </a:rPr>
              <a:t>pt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2165" name="AutoShape 117">
            <a:hlinkClick r:id="rId2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2286000"/>
            <a:ext cx="1828800" cy="1143000"/>
          </a:xfrm>
          <a:prstGeom prst="actionButtonBlank">
            <a:avLst/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>
                <a:solidFill>
                  <a:schemeClr val="bg1"/>
                </a:solidFill>
                <a:latin typeface="Arial Black"/>
                <a:cs typeface="Arial Black"/>
                <a:hlinkClick r:id="rId22" action="ppaction://hlinksldjump"/>
              </a:rPr>
              <a:t>20 </a:t>
            </a:r>
            <a:r>
              <a:rPr lang="en-US" dirty="0">
                <a:solidFill>
                  <a:schemeClr val="bg1"/>
                </a:solidFill>
                <a:latin typeface="Arial Black"/>
                <a:cs typeface="Arial Black"/>
                <a:hlinkClick r:id="rId22" action="ppaction://hlinksldjump"/>
              </a:rPr>
              <a:t>pt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2166" name="AutoShape 118">
            <a:hlinkClick r:id="rId2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3429000"/>
            <a:ext cx="1828800" cy="1143000"/>
          </a:xfrm>
          <a:prstGeom prst="actionButtonBlank">
            <a:avLst/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>
                <a:solidFill>
                  <a:schemeClr val="bg1"/>
                </a:solidFill>
                <a:latin typeface="Arial Black"/>
                <a:cs typeface="Arial Black"/>
                <a:hlinkClick r:id="rId23" action="ppaction://hlinksldjump"/>
              </a:rPr>
              <a:t>30 </a:t>
            </a:r>
            <a:r>
              <a:rPr lang="en-US" dirty="0">
                <a:solidFill>
                  <a:schemeClr val="bg1"/>
                </a:solidFill>
                <a:latin typeface="Arial Black"/>
                <a:cs typeface="Arial Black"/>
                <a:hlinkClick r:id="rId23" action="ppaction://hlinksldjump"/>
              </a:rPr>
              <a:t>pt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2167" name="AutoShape 119">
            <a:hlinkClick r:id="rId2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4572000"/>
            <a:ext cx="1828800" cy="1143000"/>
          </a:xfrm>
          <a:prstGeom prst="actionButtonBlank">
            <a:avLst/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>
                <a:solidFill>
                  <a:schemeClr val="bg1"/>
                </a:solidFill>
                <a:latin typeface="Arial Black"/>
                <a:cs typeface="Arial Black"/>
                <a:hlinkClick r:id="rId24" action="ppaction://hlinksldjump"/>
              </a:rPr>
              <a:t>40 pt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2168" name="AutoShape 120">
            <a:hlinkClick r:id="rId2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5715000"/>
            <a:ext cx="1828800" cy="1143000"/>
          </a:xfrm>
          <a:prstGeom prst="actionButtonBlank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5000" dirty="0" err="1" smtClean="0">
                <a:latin typeface="Arial Black"/>
                <a:cs typeface="Arial Black"/>
                <a:sym typeface="Wingdings"/>
              </a:rPr>
              <a:t></a:t>
            </a:r>
            <a:endParaRPr lang="en-US" sz="5000" dirty="0">
              <a:latin typeface="Arial Black"/>
              <a:cs typeface="Arial Black"/>
            </a:endParaRPr>
          </a:p>
        </p:txBody>
      </p:sp>
      <p:sp>
        <p:nvSpPr>
          <p:cNvPr id="2088" name="AutoShape 40">
            <a:hlinkClick r:id="rId2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1143000"/>
            <a:ext cx="1828800" cy="1143000"/>
          </a:xfrm>
          <a:prstGeom prst="actionButtonBlank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>
                <a:solidFill>
                  <a:schemeClr val="bg1"/>
                </a:solidFill>
                <a:latin typeface="Arial Black"/>
                <a:cs typeface="Arial Black"/>
                <a:hlinkClick r:id="" action="ppaction://hlinkshowjump?jump=nextslide"/>
              </a:rPr>
              <a:t>10 pt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0"/>
            <a:ext cx="1828800" cy="11430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b="1" dirty="0" smtClean="0">
                <a:solidFill>
                  <a:schemeClr val="bg1"/>
                </a:solidFill>
                <a:latin typeface="Arial Black"/>
                <a:cs typeface="Arial Black"/>
              </a:rPr>
              <a:t>Red</a:t>
            </a:r>
            <a:endParaRPr lang="en-US" b="1" dirty="0">
              <a:solidFill>
                <a:schemeClr val="bg1"/>
              </a:solidFill>
              <a:latin typeface="Arial Black"/>
              <a:cs typeface="Arial Black"/>
            </a:endParaRPr>
          </a:p>
        </p:txBody>
      </p:sp>
      <p:sp>
        <p:nvSpPr>
          <p:cNvPr id="2145" name="Rectangle 97"/>
          <p:cNvSpPr>
            <a:spLocks noChangeArrowheads="1"/>
          </p:cNvSpPr>
          <p:nvPr/>
        </p:nvSpPr>
        <p:spPr bwMode="auto">
          <a:xfrm>
            <a:off x="1828800" y="0"/>
            <a:ext cx="1828800" cy="1143000"/>
          </a:xfrm>
          <a:prstGeom prst="rect">
            <a:avLst/>
          </a:prstGeom>
          <a:solidFill>
            <a:srgbClr val="FF6600"/>
          </a:solidFill>
          <a:ln w="381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b="1" dirty="0" smtClean="0">
                <a:solidFill>
                  <a:schemeClr val="bg1"/>
                </a:solidFill>
                <a:latin typeface="Arial Black"/>
                <a:cs typeface="Arial Black"/>
              </a:rPr>
              <a:t>Orange</a:t>
            </a:r>
            <a:endParaRPr lang="en-US" b="1" dirty="0">
              <a:solidFill>
                <a:schemeClr val="bg1"/>
              </a:solidFill>
              <a:latin typeface="Arial Black"/>
              <a:cs typeface="Arial Black"/>
            </a:endParaRPr>
          </a:p>
        </p:txBody>
      </p:sp>
      <p:sp>
        <p:nvSpPr>
          <p:cNvPr id="2146" name="Rectangle 98"/>
          <p:cNvSpPr>
            <a:spLocks noChangeArrowheads="1"/>
          </p:cNvSpPr>
          <p:nvPr/>
        </p:nvSpPr>
        <p:spPr bwMode="auto">
          <a:xfrm>
            <a:off x="3657600" y="0"/>
            <a:ext cx="1828800" cy="1143000"/>
          </a:xfrm>
          <a:prstGeom prst="rect">
            <a:avLst/>
          </a:prstGeom>
          <a:solidFill>
            <a:srgbClr val="00FF00"/>
          </a:solidFill>
          <a:ln w="381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b="1" dirty="0" smtClean="0">
                <a:solidFill>
                  <a:schemeClr val="bg1"/>
                </a:solidFill>
                <a:latin typeface="Arial Black"/>
                <a:cs typeface="Arial Black"/>
              </a:rPr>
              <a:t>Green</a:t>
            </a:r>
            <a:endParaRPr lang="en-US" b="1" dirty="0">
              <a:solidFill>
                <a:schemeClr val="bg1"/>
              </a:solidFill>
              <a:latin typeface="Arial Black"/>
              <a:cs typeface="Arial Black"/>
            </a:endParaRPr>
          </a:p>
        </p:txBody>
      </p:sp>
      <p:sp>
        <p:nvSpPr>
          <p:cNvPr id="2147" name="Rectangle 99"/>
          <p:cNvSpPr>
            <a:spLocks noChangeArrowheads="1"/>
          </p:cNvSpPr>
          <p:nvPr/>
        </p:nvSpPr>
        <p:spPr bwMode="auto">
          <a:xfrm>
            <a:off x="5486400" y="0"/>
            <a:ext cx="1828800" cy="1143000"/>
          </a:xfrm>
          <a:prstGeom prst="rect">
            <a:avLst/>
          </a:prstGeom>
          <a:solidFill>
            <a:srgbClr val="0000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b="1" dirty="0" smtClean="0">
                <a:solidFill>
                  <a:schemeClr val="bg1"/>
                </a:solidFill>
                <a:latin typeface="Arial Black"/>
                <a:cs typeface="Arial Black"/>
              </a:rPr>
              <a:t>Blue</a:t>
            </a:r>
            <a:endParaRPr lang="en-US" b="1" dirty="0">
              <a:solidFill>
                <a:schemeClr val="bg1"/>
              </a:solidFill>
              <a:latin typeface="Arial Black"/>
              <a:cs typeface="Arial Black"/>
            </a:endParaRPr>
          </a:p>
        </p:txBody>
      </p:sp>
      <p:sp>
        <p:nvSpPr>
          <p:cNvPr id="2148" name="Rectangle 100"/>
          <p:cNvSpPr>
            <a:spLocks noChangeArrowheads="1"/>
          </p:cNvSpPr>
          <p:nvPr/>
        </p:nvSpPr>
        <p:spPr bwMode="auto">
          <a:xfrm>
            <a:off x="7315200" y="0"/>
            <a:ext cx="1828800" cy="1143000"/>
          </a:xfrm>
          <a:prstGeom prst="rect">
            <a:avLst/>
          </a:prstGeom>
          <a:solidFill>
            <a:srgbClr val="80008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b="1" dirty="0" smtClean="0">
                <a:solidFill>
                  <a:schemeClr val="bg1"/>
                </a:solidFill>
                <a:latin typeface="Arial Black"/>
                <a:cs typeface="Arial Black"/>
              </a:rPr>
              <a:t>Purple</a:t>
            </a:r>
            <a:endParaRPr lang="en-US" b="1" dirty="0">
              <a:solidFill>
                <a:schemeClr val="bg1"/>
              </a:solidFill>
              <a:latin typeface="Arial Black"/>
              <a:cs typeface="Arial Black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304800"/>
            <a:ext cx="8610600" cy="7786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 smtClean="0">
                <a:latin typeface="Arial Black"/>
                <a:cs typeface="Arial Black"/>
              </a:rPr>
              <a:t>What school did Miss Bui get accepted to?</a:t>
            </a:r>
          </a:p>
          <a:p>
            <a:endParaRPr lang="en-US" sz="5000" dirty="0" smtClean="0">
              <a:latin typeface="Arial Black"/>
              <a:cs typeface="Arial Black"/>
            </a:endParaRPr>
          </a:p>
          <a:p>
            <a:pPr marL="914400" indent="-914400" algn="l">
              <a:buAutoNum type="alphaUcPeriod"/>
            </a:pPr>
            <a:r>
              <a:rPr lang="en-US" sz="5000" dirty="0" smtClean="0">
                <a:latin typeface="Arial Black"/>
                <a:cs typeface="Arial Black"/>
              </a:rPr>
              <a:t> UNT- Eagles</a:t>
            </a:r>
          </a:p>
          <a:p>
            <a:pPr marL="914400" indent="-914400" algn="l">
              <a:buAutoNum type="alphaUcPeriod"/>
            </a:pPr>
            <a:r>
              <a:rPr lang="en-US" sz="5000" dirty="0" smtClean="0">
                <a:latin typeface="Arial Black"/>
                <a:cs typeface="Arial Black"/>
              </a:rPr>
              <a:t> TCU- </a:t>
            </a:r>
            <a:r>
              <a:rPr lang="en-US" sz="5000" dirty="0" err="1" smtClean="0">
                <a:latin typeface="Arial Black"/>
                <a:cs typeface="Arial Black"/>
              </a:rPr>
              <a:t>Hornfrogs</a:t>
            </a:r>
            <a:endParaRPr lang="en-US" sz="5000" dirty="0" smtClean="0">
              <a:latin typeface="Arial Black"/>
              <a:cs typeface="Arial Black"/>
            </a:endParaRPr>
          </a:p>
          <a:p>
            <a:pPr marL="914400" indent="-914400" algn="l">
              <a:buAutoNum type="alphaUcPeriod"/>
            </a:pPr>
            <a:r>
              <a:rPr lang="en-US" sz="5000" dirty="0" smtClean="0">
                <a:latin typeface="Arial Black"/>
                <a:cs typeface="Arial Black"/>
              </a:rPr>
              <a:t> UTA- Mavericks</a:t>
            </a:r>
          </a:p>
          <a:p>
            <a:pPr marL="914400" indent="-914400" algn="l">
              <a:buAutoNum type="alphaUcPeriod"/>
            </a:pPr>
            <a:r>
              <a:rPr lang="en-US" sz="5000" dirty="0" smtClean="0">
                <a:latin typeface="Arial Black"/>
                <a:cs typeface="Arial Black"/>
              </a:rPr>
              <a:t> TCC- Trailblazers</a:t>
            </a:r>
          </a:p>
          <a:p>
            <a:pPr marL="914400" indent="-914400" algn="l">
              <a:buAutoNum type="alphaUcPeriod"/>
            </a:pPr>
            <a:endParaRPr lang="en-US" sz="5000" dirty="0" smtClean="0">
              <a:latin typeface="Arial Black"/>
              <a:cs typeface="Arial Black"/>
            </a:endParaRPr>
          </a:p>
          <a:p>
            <a:endParaRPr lang="en-US" sz="5000" dirty="0" smtClean="0">
              <a:latin typeface="Arial Black"/>
              <a:cs typeface="Arial Black"/>
            </a:endParaRPr>
          </a:p>
          <a:p>
            <a:endParaRPr lang="en-US" sz="5000" dirty="0">
              <a:latin typeface="Arial Black"/>
              <a:cs typeface="Arial Black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61443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144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381000"/>
            <a:ext cx="86106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 smtClean="0">
                <a:latin typeface="Arial Black"/>
                <a:cs typeface="Arial Black"/>
              </a:rPr>
              <a:t>A.</a:t>
            </a:r>
            <a:endParaRPr lang="en-US" sz="5000" dirty="0">
              <a:latin typeface="Arial Black"/>
              <a:cs typeface="Arial Black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rcRect l="15582" b="12622"/>
          <a:stretch>
            <a:fillRect/>
          </a:stretch>
        </p:blipFill>
        <p:spPr>
          <a:xfrm>
            <a:off x="228600" y="4748044"/>
            <a:ext cx="3715386" cy="210995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1371600"/>
            <a:ext cx="5867400" cy="3884784"/>
          </a:xfrm>
          <a:prstGeom prst="rect">
            <a:avLst/>
          </a:prstGeom>
        </p:spPr>
      </p:pic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62467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381000"/>
            <a:ext cx="86868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What was the name of the lonely merchant?</a:t>
            </a:r>
          </a:p>
          <a:p>
            <a:pPr algn="l"/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2571750" lvl="4" indent="-742950" algn="l">
              <a:buFont typeface="+mj-lt"/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Spencer</a:t>
            </a:r>
          </a:p>
          <a:p>
            <a:pPr marL="2286000" lvl="4" indent="-45720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Sean</a:t>
            </a:r>
          </a:p>
          <a:p>
            <a:pPr marL="2286000" lvl="4" indent="-45720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Steven</a:t>
            </a:r>
          </a:p>
          <a:p>
            <a:pPr marL="2286000" lvl="4" indent="-45720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Sheldon</a:t>
            </a:r>
          </a:p>
          <a:p>
            <a:pPr marL="457200" indent="-457200" algn="l">
              <a:buAutoNum type="alphaUcPeriod"/>
            </a:pPr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63491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349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304800"/>
            <a:ext cx="7696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/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D. Sheldon</a:t>
            </a:r>
          </a:p>
          <a:p>
            <a:pPr marL="1143000" indent="-1143000"/>
            <a:endParaRPr lang="en-US" sz="4000" dirty="0" smtClean="0">
              <a:latin typeface="Arial Black"/>
              <a:cs typeface="Arial Black"/>
            </a:endParaRPr>
          </a:p>
          <a:p>
            <a:pPr marL="1143000" indent="-1143000"/>
            <a:r>
              <a:rPr lang="en-US" sz="4000" dirty="0" smtClean="0">
                <a:latin typeface="Arial Black"/>
                <a:cs typeface="Arial Black"/>
              </a:rPr>
              <a:t>10 points</a:t>
            </a:r>
            <a:endParaRPr lang="en-US" sz="4000" dirty="0">
              <a:latin typeface="Arial Black"/>
              <a:cs typeface="Arial Black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57200" y="1524000"/>
            <a:ext cx="2743200" cy="4884235"/>
          </a:xfrm>
          <a:prstGeom prst="rect">
            <a:avLst/>
          </a:prstGeom>
        </p:spPr>
      </p:pic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381000"/>
            <a:ext cx="86868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What did King Shazam have for dinner?</a:t>
            </a:r>
          </a:p>
          <a:p>
            <a:pPr algn="l"/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2571750" lvl="4" indent="-742950" algn="l">
              <a:buFont typeface="+mj-lt"/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sharks</a:t>
            </a:r>
          </a:p>
          <a:p>
            <a:pPr marL="2286000" lvl="4" indent="-45720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shrimps</a:t>
            </a:r>
          </a:p>
          <a:p>
            <a:pPr marL="2286000" lvl="4" indent="-45720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shallots</a:t>
            </a:r>
          </a:p>
          <a:p>
            <a:pPr marL="2286000" lvl="4" indent="-45720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shortcake</a:t>
            </a:r>
          </a:p>
          <a:p>
            <a:pPr marL="457200" indent="-457200" algn="l">
              <a:buAutoNum type="alphaUcPeriod"/>
            </a:pPr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65539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554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2057400"/>
            <a:ext cx="7696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/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B. shrimps</a:t>
            </a:r>
          </a:p>
          <a:p>
            <a:pPr marL="1143000" indent="-1143000"/>
            <a:endParaRPr lang="en-US" sz="4000" dirty="0" smtClean="0">
              <a:latin typeface="Arial Black"/>
              <a:cs typeface="Arial Black"/>
            </a:endParaRPr>
          </a:p>
          <a:p>
            <a:pPr marL="1143000" indent="-1143000"/>
            <a:r>
              <a:rPr lang="en-US" sz="4000" dirty="0" smtClean="0">
                <a:latin typeface="Arial Black"/>
                <a:cs typeface="Arial Black"/>
              </a:rPr>
              <a:t>20 points</a:t>
            </a:r>
            <a:endParaRPr lang="en-US" sz="4000" dirty="0">
              <a:latin typeface="Arial Black"/>
              <a:cs typeface="Arial Black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93311">
            <a:off x="7378828" y="3186363"/>
            <a:ext cx="1270000" cy="889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5105400"/>
            <a:ext cx="1270000" cy="889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8826131">
            <a:off x="4572000" y="533400"/>
            <a:ext cx="1270000" cy="889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208443">
            <a:off x="633538" y="2768738"/>
            <a:ext cx="1270000" cy="889000"/>
          </a:xfrm>
          <a:prstGeom prst="rect">
            <a:avLst/>
          </a:prstGeom>
        </p:spPr>
      </p:pic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66563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381001"/>
            <a:ext cx="8686800" cy="6324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dirty="0" smtClean="0">
                <a:solidFill>
                  <a:srgbClr val="FFFFFF"/>
                </a:solidFill>
                <a:latin typeface="Arial Black"/>
                <a:cs typeface="Arial Black"/>
              </a:rPr>
              <a:t>What would you do if you saw that nobody wanted to play with a friend at recess?</a:t>
            </a:r>
          </a:p>
          <a:p>
            <a:pPr algn="l"/>
            <a:endParaRPr lang="en-US" sz="45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914400" indent="-914400" algn="l">
              <a:buAutoNum type="alphaUcPeriod"/>
            </a:pPr>
            <a:r>
              <a:rPr lang="en-US" sz="4500" dirty="0" smtClean="0">
                <a:solidFill>
                  <a:srgbClr val="FFFFFF"/>
                </a:solidFill>
                <a:latin typeface="Arial Black"/>
                <a:cs typeface="Arial Black"/>
              </a:rPr>
              <a:t>stand and laugh</a:t>
            </a:r>
          </a:p>
          <a:p>
            <a:pPr marL="914400" indent="-914400" algn="l">
              <a:buAutoNum type="alphaUcPeriod"/>
            </a:pPr>
            <a:r>
              <a:rPr lang="en-US" sz="4500" dirty="0" smtClean="0">
                <a:solidFill>
                  <a:srgbClr val="FFFFFF"/>
                </a:solidFill>
                <a:latin typeface="Arial Black"/>
                <a:cs typeface="Arial Black"/>
              </a:rPr>
              <a:t>call them names</a:t>
            </a:r>
          </a:p>
          <a:p>
            <a:pPr marL="914400" indent="-914400" algn="l">
              <a:buAutoNum type="alphaUcPeriod"/>
            </a:pPr>
            <a:r>
              <a:rPr lang="en-US" sz="4500" dirty="0" smtClean="0">
                <a:solidFill>
                  <a:srgbClr val="FFFFFF"/>
                </a:solidFill>
                <a:latin typeface="Arial Black"/>
                <a:cs typeface="Arial Black"/>
              </a:rPr>
              <a:t>throw rocks at them</a:t>
            </a:r>
          </a:p>
          <a:p>
            <a:pPr marL="914400" indent="-914400" algn="l">
              <a:buAutoNum type="alphaUcPeriod"/>
            </a:pPr>
            <a:r>
              <a:rPr lang="en-US" sz="4500" dirty="0" smtClean="0">
                <a:solidFill>
                  <a:srgbClr val="FFFFFF"/>
                </a:solidFill>
                <a:latin typeface="Arial Black"/>
                <a:cs typeface="Arial Black"/>
              </a:rPr>
              <a:t>invite them to play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67587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758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-304800" y="0"/>
            <a:ext cx="94488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/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D.  </a:t>
            </a:r>
          </a:p>
          <a:p>
            <a:pPr marL="1143000" indent="-1143000"/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invite them to play </a:t>
            </a:r>
          </a:p>
          <a:p>
            <a:pPr marL="1143000" indent="-1143000"/>
            <a:endParaRPr lang="en-US" sz="4000" dirty="0" smtClean="0">
              <a:latin typeface="Arial Black"/>
              <a:cs typeface="Arial Black"/>
            </a:endParaRPr>
          </a:p>
          <a:p>
            <a:pPr marL="1143000" indent="-1143000"/>
            <a:r>
              <a:rPr lang="en-US" sz="4000" dirty="0" smtClean="0">
                <a:latin typeface="Arial Black"/>
                <a:cs typeface="Arial Black"/>
              </a:rPr>
              <a:t>							    30 points</a:t>
            </a:r>
            <a:endParaRPr lang="en-US" sz="4000" dirty="0">
              <a:latin typeface="Arial Black"/>
              <a:cs typeface="Arial Black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057400"/>
            <a:ext cx="5098339" cy="4800600"/>
          </a:xfrm>
          <a:prstGeom prst="rect">
            <a:avLst/>
          </a:prstGeom>
        </p:spPr>
      </p:pic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381000"/>
            <a:ext cx="86868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0" dirty="0" smtClean="0">
                <a:solidFill>
                  <a:srgbClr val="FFFFFF"/>
                </a:solidFill>
                <a:latin typeface="Arial Black"/>
                <a:cs typeface="Arial Black"/>
              </a:rPr>
              <a:t>How can you show </a:t>
            </a:r>
            <a:r>
              <a:rPr lang="en-US" sz="10000" b="1" dirty="0" smtClean="0">
                <a:solidFill>
                  <a:srgbClr val="FFFFFF"/>
                </a:solidFill>
                <a:latin typeface="Arial Black"/>
                <a:cs typeface="Arial Black"/>
              </a:rPr>
              <a:t>Acceptance</a:t>
            </a:r>
            <a:r>
              <a:rPr lang="en-US" sz="10000" dirty="0" smtClean="0">
                <a:solidFill>
                  <a:srgbClr val="FFFFFF"/>
                </a:solidFill>
                <a:latin typeface="Arial Black"/>
                <a:cs typeface="Arial Black"/>
              </a:rPr>
              <a:t> at school?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69635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963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0" y="2514600"/>
            <a:ext cx="7696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/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GREAT JOB!!!</a:t>
            </a:r>
          </a:p>
          <a:p>
            <a:pPr marL="1143000" indent="-1143000"/>
            <a:endParaRPr lang="en-US" sz="4000" dirty="0" smtClean="0">
              <a:latin typeface="Arial Black"/>
              <a:cs typeface="Arial Black"/>
            </a:endParaRPr>
          </a:p>
          <a:p>
            <a:pPr marL="1143000" indent="-1143000"/>
            <a:r>
              <a:rPr lang="en-US" sz="4000" dirty="0" smtClean="0">
                <a:latin typeface="Arial Black"/>
                <a:cs typeface="Arial Black"/>
              </a:rPr>
              <a:t>40 points</a:t>
            </a:r>
            <a:endParaRPr lang="en-US" sz="4000" dirty="0">
              <a:latin typeface="Arial Black"/>
              <a:cs typeface="Arial Black"/>
            </a:endParaRPr>
          </a:p>
        </p:txBody>
      </p:sp>
      <p:sp>
        <p:nvSpPr>
          <p:cNvPr id="6" name="5-Point Star 5"/>
          <p:cNvSpPr/>
          <p:nvPr/>
        </p:nvSpPr>
        <p:spPr bwMode="auto">
          <a:xfrm>
            <a:off x="4114800" y="1143000"/>
            <a:ext cx="1295400" cy="1219200"/>
          </a:xfrm>
          <a:prstGeom prst="star5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/>
            </a:endParaRPr>
          </a:p>
        </p:txBody>
      </p:sp>
      <p:sp>
        <p:nvSpPr>
          <p:cNvPr id="7" name="5-Point Star 6"/>
          <p:cNvSpPr/>
          <p:nvPr/>
        </p:nvSpPr>
        <p:spPr bwMode="auto">
          <a:xfrm rot="18886709">
            <a:off x="304800" y="228600"/>
            <a:ext cx="1905000" cy="1828800"/>
          </a:xfrm>
          <a:prstGeom prst="star5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/>
            </a:endParaRPr>
          </a:p>
        </p:txBody>
      </p:sp>
      <p:sp>
        <p:nvSpPr>
          <p:cNvPr id="8" name="5-Point Star 7"/>
          <p:cNvSpPr/>
          <p:nvPr/>
        </p:nvSpPr>
        <p:spPr bwMode="auto">
          <a:xfrm rot="1289846">
            <a:off x="228600" y="3124200"/>
            <a:ext cx="1905000" cy="1828800"/>
          </a:xfrm>
          <a:prstGeom prst="star5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/>
            </a:endParaRPr>
          </a:p>
        </p:txBody>
      </p:sp>
      <p:sp>
        <p:nvSpPr>
          <p:cNvPr id="9" name="5-Point Star 8"/>
          <p:cNvSpPr/>
          <p:nvPr/>
        </p:nvSpPr>
        <p:spPr bwMode="auto">
          <a:xfrm rot="19871862">
            <a:off x="2514600" y="5181600"/>
            <a:ext cx="990600" cy="1066800"/>
          </a:xfrm>
          <a:prstGeom prst="star5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/>
            </a:endParaRPr>
          </a:p>
        </p:txBody>
      </p:sp>
      <p:sp>
        <p:nvSpPr>
          <p:cNvPr id="10" name="5-Point Star 9"/>
          <p:cNvSpPr/>
          <p:nvPr/>
        </p:nvSpPr>
        <p:spPr bwMode="auto">
          <a:xfrm>
            <a:off x="4953000" y="4724400"/>
            <a:ext cx="1905000" cy="1828800"/>
          </a:xfrm>
          <a:prstGeom prst="star5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/>
            </a:endParaRPr>
          </a:p>
        </p:txBody>
      </p:sp>
      <p:sp>
        <p:nvSpPr>
          <p:cNvPr id="11" name="5-Point Star 10"/>
          <p:cNvSpPr/>
          <p:nvPr/>
        </p:nvSpPr>
        <p:spPr bwMode="auto">
          <a:xfrm rot="18807253">
            <a:off x="7086600" y="152400"/>
            <a:ext cx="1905000" cy="1828800"/>
          </a:xfrm>
          <a:prstGeom prst="star5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4936867" y="2769285"/>
            <a:ext cx="18466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1981200"/>
            <a:ext cx="586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381001"/>
            <a:ext cx="86868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What is the title of the story we watched?</a:t>
            </a:r>
          </a:p>
          <a:p>
            <a:pPr algn="l"/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742950" indent="-742950" algn="l">
              <a:buFont typeface="+mj-lt"/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The Price Gift</a:t>
            </a:r>
          </a:p>
          <a:p>
            <a:pPr marL="457200" indent="-45720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Priceless Gifts</a:t>
            </a:r>
          </a:p>
          <a:p>
            <a:pPr marL="457200" indent="-45720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Gift Price</a:t>
            </a:r>
          </a:p>
          <a:p>
            <a:pPr marL="457200" indent="-45720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The Price of the Gift</a:t>
            </a:r>
          </a:p>
          <a:p>
            <a:pPr marL="457200" indent="-457200" algn="l">
              <a:buAutoNum type="alphaUcPeriod"/>
            </a:pPr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70659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304800"/>
            <a:ext cx="8686800" cy="6324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dirty="0" smtClean="0">
                <a:latin typeface="Arial Black"/>
                <a:cs typeface="Arial Black"/>
              </a:rPr>
              <a:t>What is Mrs. Limon’s favorite TV Show?</a:t>
            </a:r>
          </a:p>
          <a:p>
            <a:endParaRPr lang="en-US" sz="4500" dirty="0" smtClean="0">
              <a:latin typeface="Arial Black"/>
              <a:cs typeface="Arial Black"/>
            </a:endParaRPr>
          </a:p>
          <a:p>
            <a:pPr marL="457200" indent="-457200" algn="l">
              <a:buAutoNum type="alphaUcPeriod"/>
            </a:pPr>
            <a:r>
              <a:rPr lang="en-US" sz="4500" dirty="0" smtClean="0">
                <a:latin typeface="Arial Black"/>
                <a:cs typeface="Arial Black"/>
              </a:rPr>
              <a:t>   </a:t>
            </a:r>
            <a:r>
              <a:rPr lang="en-US" sz="4500" dirty="0" err="1" smtClean="0">
                <a:latin typeface="Arial Black"/>
                <a:cs typeface="Arial Black"/>
              </a:rPr>
              <a:t>Spongebob</a:t>
            </a:r>
            <a:endParaRPr lang="en-US" sz="4500" dirty="0" smtClean="0">
              <a:latin typeface="Arial Black"/>
              <a:cs typeface="Arial Black"/>
            </a:endParaRPr>
          </a:p>
          <a:p>
            <a:pPr marL="457200" indent="-457200" algn="l">
              <a:buAutoNum type="alphaUcPeriod"/>
            </a:pPr>
            <a:r>
              <a:rPr lang="en-US" sz="4500" dirty="0" smtClean="0">
                <a:latin typeface="Arial Black"/>
                <a:cs typeface="Arial Black"/>
              </a:rPr>
              <a:t>   Suite Life of Zach and 	 Cody</a:t>
            </a:r>
          </a:p>
          <a:p>
            <a:pPr marL="457200" indent="-457200" algn="l">
              <a:buAutoNum type="alphaUcPeriod"/>
            </a:pPr>
            <a:r>
              <a:rPr lang="en-US" sz="4500" dirty="0" smtClean="0">
                <a:latin typeface="Arial Black"/>
                <a:cs typeface="Arial Black"/>
              </a:rPr>
              <a:t> 	 Extreme Home 	 	  		 Makeover</a:t>
            </a:r>
          </a:p>
          <a:p>
            <a:pPr marL="457200" indent="-457200" algn="l">
              <a:buAutoNum type="alphaUcPeriod"/>
            </a:pPr>
            <a:r>
              <a:rPr lang="en-US" sz="4500" dirty="0" smtClean="0">
                <a:latin typeface="Arial Black"/>
                <a:cs typeface="Arial Black"/>
              </a:rPr>
              <a:t>  Glee</a:t>
            </a:r>
            <a:endParaRPr lang="en-US" sz="4500" dirty="0">
              <a:latin typeface="Arial Black"/>
              <a:cs typeface="Arial Black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2"/>
          <p:cNvSpPr txBox="1">
            <a:spLocks noChangeArrowheads="1"/>
          </p:cNvSpPr>
          <p:nvPr/>
        </p:nvSpPr>
        <p:spPr bwMode="auto">
          <a:xfrm>
            <a:off x="1447800" y="3173413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71683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168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447800"/>
            <a:ext cx="6705600" cy="5029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48000" y="381000"/>
            <a:ext cx="89693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0" dirty="0" smtClean="0">
                <a:latin typeface="Arial Black"/>
                <a:cs typeface="Arial Black"/>
              </a:rPr>
              <a:t>D.</a:t>
            </a:r>
            <a:endParaRPr lang="en-US" sz="5000" dirty="0">
              <a:latin typeface="Arial Black"/>
              <a:cs typeface="Arial Black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152400"/>
            <a:ext cx="8686800" cy="763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0" dirty="0" smtClean="0">
                <a:solidFill>
                  <a:srgbClr val="FFFFFF"/>
                </a:solidFill>
                <a:latin typeface="Arial Black"/>
                <a:cs typeface="Arial Black"/>
              </a:rPr>
              <a:t>Did Sheldon have any friends?</a:t>
            </a:r>
          </a:p>
          <a:p>
            <a:endParaRPr lang="en-US" sz="7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r>
              <a:rPr lang="en-US" sz="7000" dirty="0" smtClean="0">
                <a:solidFill>
                  <a:srgbClr val="FFFFFF"/>
                </a:solidFill>
                <a:latin typeface="Arial Black"/>
                <a:cs typeface="Arial Black"/>
              </a:rPr>
              <a:t>YES</a:t>
            </a:r>
          </a:p>
          <a:p>
            <a:r>
              <a:rPr lang="en-US" sz="7000" dirty="0" smtClean="0">
                <a:solidFill>
                  <a:srgbClr val="FFFFFF"/>
                </a:solidFill>
                <a:latin typeface="Arial Black"/>
                <a:cs typeface="Arial Black"/>
              </a:rPr>
              <a:t>or</a:t>
            </a:r>
          </a:p>
          <a:p>
            <a:r>
              <a:rPr lang="en-US" sz="7000" dirty="0" smtClean="0">
                <a:solidFill>
                  <a:srgbClr val="FFFFFF"/>
                </a:solidFill>
                <a:latin typeface="Arial Black"/>
                <a:cs typeface="Arial Black"/>
              </a:rPr>
              <a:t>NO</a:t>
            </a:r>
          </a:p>
          <a:p>
            <a:pPr marL="457200" indent="-457200" algn="l">
              <a:buAutoNum type="alphaUcPeriod"/>
            </a:pPr>
            <a:endParaRPr lang="en-US" sz="7000" dirty="0" smtClean="0">
              <a:solidFill>
                <a:srgbClr val="FFFFFF"/>
              </a:solidFill>
              <a:latin typeface="Arial Black"/>
              <a:cs typeface="Arial Black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73731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373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0" y="1079242"/>
            <a:ext cx="76962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/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N</a:t>
            </a:r>
          </a:p>
          <a:p>
            <a:pPr marL="1143000" indent="-1143000"/>
            <a:endParaRPr lang="en-US" sz="6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1143000" indent="-1143000"/>
            <a:endParaRPr lang="en-US" sz="6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1143000" indent="-1143000"/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O</a:t>
            </a:r>
          </a:p>
          <a:p>
            <a:pPr marL="1143000" indent="-1143000"/>
            <a:endParaRPr lang="en-US" sz="4000" dirty="0" smtClean="0">
              <a:latin typeface="Arial Black"/>
              <a:cs typeface="Arial Black"/>
            </a:endParaRPr>
          </a:p>
          <a:p>
            <a:pPr marL="1143000" indent="-1143000"/>
            <a:r>
              <a:rPr lang="en-US" sz="4000" dirty="0" smtClean="0">
                <a:latin typeface="Arial Black"/>
                <a:cs typeface="Arial Black"/>
              </a:rPr>
              <a:t>10 points</a:t>
            </a:r>
            <a:endParaRPr lang="en-US" sz="4000" dirty="0">
              <a:latin typeface="Arial Black"/>
              <a:cs typeface="Arial Black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rcRect l="6250" t="16406" r="6250" b="3906"/>
          <a:stretch>
            <a:fillRect/>
          </a:stretch>
        </p:blipFill>
        <p:spPr>
          <a:xfrm>
            <a:off x="990600" y="957943"/>
            <a:ext cx="3352800" cy="4071257"/>
          </a:xfrm>
          <a:prstGeom prst="rect">
            <a:avLst/>
          </a:prstGeom>
        </p:spPr>
      </p:pic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74755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381000"/>
            <a:ext cx="86868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What did King Shazam give </a:t>
            </a:r>
            <a:r>
              <a:rPr lang="en-US" sz="5000" u="sng" dirty="0" smtClean="0">
                <a:solidFill>
                  <a:srgbClr val="FFFFFF"/>
                </a:solidFill>
                <a:latin typeface="Arial Black"/>
                <a:cs typeface="Arial Black"/>
              </a:rPr>
              <a:t>Sharita</a:t>
            </a: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in return?</a:t>
            </a:r>
          </a:p>
          <a:p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914400" indent="-91440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a cat</a:t>
            </a:r>
          </a:p>
          <a:p>
            <a:pPr marL="742950" indent="-74295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gold and jewels</a:t>
            </a:r>
          </a:p>
          <a:p>
            <a:pPr marL="742950" indent="-74295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a ship</a:t>
            </a:r>
          </a:p>
          <a:p>
            <a:pPr marL="742950" indent="-74295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sticks and stones</a:t>
            </a:r>
            <a:endParaRPr lang="en-US" sz="4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457200" indent="-457200" algn="l">
              <a:buAutoNum type="alphaUcPeriod"/>
            </a:pPr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75779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578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746507">
            <a:off x="3949321" y="862788"/>
            <a:ext cx="42672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/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   B. </a:t>
            </a:r>
          </a:p>
          <a:p>
            <a:pPr marL="1143000" indent="-1143000"/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  gold </a:t>
            </a:r>
          </a:p>
          <a:p>
            <a:pPr marL="1143000" indent="-1143000"/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    and jewels</a:t>
            </a:r>
          </a:p>
          <a:p>
            <a:pPr marL="1143000" indent="-1143000"/>
            <a:endParaRPr lang="en-US" sz="4000" dirty="0" smtClean="0">
              <a:latin typeface="Arial Black"/>
              <a:cs typeface="Arial Black"/>
            </a:endParaRPr>
          </a:p>
          <a:p>
            <a:pPr marL="1143000" indent="-1143000"/>
            <a:r>
              <a:rPr lang="en-US" sz="4000" dirty="0" smtClean="0">
                <a:latin typeface="Arial Black"/>
                <a:cs typeface="Arial Black"/>
              </a:rPr>
              <a:t>20 points</a:t>
            </a:r>
            <a:endParaRPr lang="en-US" sz="4000" dirty="0">
              <a:latin typeface="Arial Black"/>
              <a:cs typeface="Arial Black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78569">
            <a:off x="755568" y="777052"/>
            <a:ext cx="3903489" cy="3769655"/>
          </a:xfrm>
          <a:prstGeom prst="rect">
            <a:avLst/>
          </a:prstGeom>
        </p:spPr>
      </p:pic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" y="1219200"/>
            <a:ext cx="8915400" cy="4478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500" dirty="0" smtClean="0">
                <a:solidFill>
                  <a:srgbClr val="FFFFFF"/>
                </a:solidFill>
                <a:latin typeface="Arial Black"/>
                <a:cs typeface="Arial Black"/>
              </a:rPr>
              <a:t>When did Miss Bui feel unaccepted?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77827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782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28600" y="381000"/>
            <a:ext cx="8686800" cy="5863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rgbClr val="FFFFFF"/>
                </a:solidFill>
                <a:latin typeface="Arial Black"/>
                <a:cs typeface="Arial Black"/>
              </a:rPr>
              <a:t>In middle school nobody wanted to be Miss Bui’s friend because she wore glasses. </a:t>
            </a:r>
          </a:p>
          <a:p>
            <a:pPr marL="457200" indent="-457200" algn="l">
              <a:buAutoNum type="alphaUcPeriod"/>
            </a:pPr>
            <a:endParaRPr lang="en-US" sz="6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457200" indent="-457200"/>
            <a:r>
              <a:rPr lang="en-US" sz="4000" dirty="0" smtClean="0">
                <a:solidFill>
                  <a:srgbClr val="000000"/>
                </a:solidFill>
                <a:latin typeface="Arial Black"/>
                <a:cs typeface="Arial Black"/>
              </a:rPr>
              <a:t>30 points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4572000"/>
            <a:ext cx="3120055" cy="1624013"/>
          </a:xfrm>
          <a:prstGeom prst="rect">
            <a:avLst/>
          </a:prstGeom>
        </p:spPr>
      </p:pic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78851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228600"/>
            <a:ext cx="868680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FFFF"/>
                </a:solidFill>
                <a:latin typeface="Arial Black"/>
                <a:cs typeface="Arial Black"/>
              </a:rPr>
              <a:t>Which of the following is NOT a way King Shazam showed Acceptance?</a:t>
            </a:r>
          </a:p>
          <a:p>
            <a:endParaRPr lang="en-US" sz="4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914400" indent="-914400" algn="l">
              <a:buAutoNum type="alphaUcPeriod"/>
            </a:pPr>
            <a:r>
              <a:rPr lang="en-US" sz="4000" dirty="0" smtClean="0">
                <a:solidFill>
                  <a:srgbClr val="FFFFFF"/>
                </a:solidFill>
                <a:latin typeface="Arial Black"/>
                <a:cs typeface="Arial Black"/>
              </a:rPr>
              <a:t>invited Sharita over</a:t>
            </a:r>
          </a:p>
          <a:p>
            <a:pPr marL="742950" indent="-742950" algn="l">
              <a:buAutoNum type="alphaUcPeriod"/>
            </a:pPr>
            <a:r>
              <a:rPr lang="en-US" sz="4000" dirty="0" smtClean="0">
                <a:solidFill>
                  <a:srgbClr val="FFFFFF"/>
                </a:solidFill>
                <a:latin typeface="Arial Black"/>
                <a:cs typeface="Arial Black"/>
              </a:rPr>
              <a:t> accepted the cats</a:t>
            </a:r>
          </a:p>
          <a:p>
            <a:pPr marL="742950" indent="-742950" algn="l">
              <a:buAutoNum type="alphaUcPeriod"/>
            </a:pPr>
            <a:r>
              <a:rPr lang="en-US" sz="4000" dirty="0" smtClean="0">
                <a:solidFill>
                  <a:srgbClr val="FFFFFF"/>
                </a:solidFill>
                <a:latin typeface="Arial Black"/>
                <a:cs typeface="Arial Black"/>
              </a:rPr>
              <a:t> stole the ship</a:t>
            </a:r>
          </a:p>
          <a:p>
            <a:pPr marL="742950" indent="-742950" algn="l">
              <a:buAutoNum type="alphaUcPeriod"/>
            </a:pPr>
            <a:r>
              <a:rPr lang="en-US" sz="4000" dirty="0" smtClean="0">
                <a:solidFill>
                  <a:srgbClr val="FFFFFF"/>
                </a:solidFill>
                <a:latin typeface="Arial Black"/>
                <a:cs typeface="Arial Black"/>
              </a:rPr>
              <a:t> accepted the shoes, shower curtains, shrubs, and sheep</a:t>
            </a:r>
          </a:p>
          <a:p>
            <a:pPr marL="457200" indent="-457200" algn="l">
              <a:buAutoNum type="alphaUcPeriod"/>
            </a:pPr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79875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987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 rot="1174411">
            <a:off x="1293820" y="1757658"/>
            <a:ext cx="7696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/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C. stole the ship</a:t>
            </a:r>
          </a:p>
          <a:p>
            <a:pPr marL="1143000" indent="-1143000"/>
            <a:endParaRPr lang="en-US" sz="4000" dirty="0" smtClean="0">
              <a:latin typeface="Arial Black"/>
              <a:cs typeface="Arial Black"/>
            </a:endParaRPr>
          </a:p>
          <a:p>
            <a:pPr marL="1143000" indent="-1143000"/>
            <a:r>
              <a:rPr lang="en-US" sz="4000" dirty="0" smtClean="0">
                <a:latin typeface="Arial Black"/>
                <a:cs typeface="Arial Black"/>
              </a:rPr>
              <a:t>40 points</a:t>
            </a:r>
            <a:endParaRPr lang="en-US" sz="4000" dirty="0">
              <a:latin typeface="Arial Black"/>
              <a:cs typeface="Arial Black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09600" y="3124200"/>
            <a:ext cx="2743200" cy="3246120"/>
          </a:xfrm>
          <a:prstGeom prst="rect">
            <a:avLst/>
          </a:prstGeom>
        </p:spPr>
      </p:pic>
      <p:sp>
        <p:nvSpPr>
          <p:cNvPr id="12" name="&quot;No&quot; Symbol 11"/>
          <p:cNvSpPr/>
          <p:nvPr/>
        </p:nvSpPr>
        <p:spPr bwMode="auto">
          <a:xfrm>
            <a:off x="304800" y="3048000"/>
            <a:ext cx="3429000" cy="3505200"/>
          </a:xfrm>
          <a:prstGeom prst="noSmoking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4276" name="Rectangle 4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4277" name="AutoShape 5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4278" name="Text Box 6"/>
          <p:cNvSpPr txBox="1">
            <a:spLocks noChangeArrowheads="1"/>
          </p:cNvSpPr>
          <p:nvPr/>
        </p:nvSpPr>
        <p:spPr bwMode="auto">
          <a:xfrm>
            <a:off x="4752975" y="2555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2627055"/>
            <a:ext cx="7696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>
              <a:buAutoNum type="alphaUcPeriod" startAt="2"/>
            </a:pPr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Priceless Gifts</a:t>
            </a:r>
          </a:p>
          <a:p>
            <a:pPr marL="1143000" indent="-1143000">
              <a:buAutoNum type="alphaUcPeriod" startAt="2"/>
            </a:pPr>
            <a:endParaRPr lang="en-US" sz="6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1143000" indent="-1143000"/>
            <a:r>
              <a:rPr lang="en-US" sz="4000" dirty="0" smtClean="0">
                <a:latin typeface="Arial Black"/>
                <a:cs typeface="Arial Black"/>
              </a:rPr>
              <a:t>10 points</a:t>
            </a:r>
            <a:endParaRPr lang="en-US" sz="4000" dirty="0">
              <a:latin typeface="Arial Black"/>
              <a:cs typeface="Arial Black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09600" y="4114800"/>
            <a:ext cx="1981200" cy="234442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781800" y="381000"/>
            <a:ext cx="1981200" cy="2344420"/>
          </a:xfrm>
          <a:prstGeom prst="rect">
            <a:avLst/>
          </a:prstGeom>
        </p:spPr>
      </p:pic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221694"/>
            <a:ext cx="853440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dirty="0" smtClean="0">
                <a:latin typeface="Arial Black"/>
                <a:cs typeface="Arial Black"/>
              </a:rPr>
              <a:t>What did Miss Bui teach you how to read on Thanksgiving (a story with pictures)?</a:t>
            </a:r>
          </a:p>
          <a:p>
            <a:endParaRPr lang="en-US" sz="4500" dirty="0" smtClean="0">
              <a:latin typeface="Arial Black"/>
              <a:cs typeface="Arial Black"/>
            </a:endParaRPr>
          </a:p>
          <a:p>
            <a:pPr marL="1828800" lvl="3" indent="-457200" algn="l">
              <a:buAutoNum type="alphaUcPeriod"/>
            </a:pPr>
            <a:r>
              <a:rPr lang="en-US" sz="4500" dirty="0" smtClean="0">
                <a:latin typeface="Arial Black"/>
                <a:cs typeface="Arial Black"/>
              </a:rPr>
              <a:t>  crossword</a:t>
            </a:r>
          </a:p>
          <a:p>
            <a:pPr marL="1828800" lvl="3" indent="-457200" algn="l">
              <a:buAutoNum type="alphaUcPeriod"/>
            </a:pPr>
            <a:r>
              <a:rPr lang="en-US" sz="4500" dirty="0" smtClean="0">
                <a:latin typeface="Arial Black"/>
                <a:cs typeface="Arial Black"/>
              </a:rPr>
              <a:t>  rebus</a:t>
            </a:r>
          </a:p>
          <a:p>
            <a:pPr marL="1828800" lvl="3" indent="-457200" algn="l">
              <a:buAutoNum type="alphaUcPeriod"/>
            </a:pPr>
            <a:r>
              <a:rPr lang="en-US" sz="4500" dirty="0" smtClean="0">
                <a:latin typeface="Arial Black"/>
                <a:cs typeface="Arial Black"/>
              </a:rPr>
              <a:t>  word search</a:t>
            </a:r>
          </a:p>
          <a:p>
            <a:pPr marL="1828800" lvl="3" indent="-457200" algn="l">
              <a:buAutoNum type="alphaUcPeriod"/>
            </a:pPr>
            <a:r>
              <a:rPr lang="en-US" sz="4500" dirty="0" smtClean="0">
                <a:latin typeface="Arial Black"/>
                <a:cs typeface="Arial Black"/>
              </a:rPr>
              <a:t>  chapter book</a:t>
            </a:r>
          </a:p>
          <a:p>
            <a:endParaRPr lang="en-US" sz="4500" dirty="0">
              <a:latin typeface="Arial Black"/>
              <a:cs typeface="Arial Black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81923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192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20568384">
            <a:off x="714418" y="1776964"/>
            <a:ext cx="44196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 smtClean="0">
                <a:latin typeface="Arial Black"/>
                <a:cs typeface="Arial Black"/>
              </a:rPr>
              <a:t>B.    rebus</a:t>
            </a:r>
            <a:endParaRPr lang="en-US" sz="5000" dirty="0">
              <a:latin typeface="Arial Black"/>
              <a:cs typeface="Arial Black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3048000"/>
            <a:ext cx="5431367" cy="1911841"/>
          </a:xfrm>
          <a:prstGeom prst="rect">
            <a:avLst/>
          </a:prstGeom>
        </p:spPr>
      </p:pic>
    </p:spTree>
  </p:cSld>
  <p:clrMapOvr>
    <a:masterClrMapping/>
  </p:clrMapOvr>
  <p:transition advClick="0">
    <p:zoom/>
  </p:transition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82947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381001"/>
            <a:ext cx="86868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What is the CORE Value this six weeks?</a:t>
            </a:r>
          </a:p>
          <a:p>
            <a:pPr algn="l"/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2571750" lvl="4" indent="-742950" algn="l">
              <a:buFont typeface="+mj-lt"/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Responsibility</a:t>
            </a:r>
          </a:p>
          <a:p>
            <a:pPr marL="2571750" lvl="4" indent="-742950" algn="l">
              <a:buFont typeface="+mj-lt"/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Acceptance</a:t>
            </a:r>
          </a:p>
          <a:p>
            <a:pPr marL="2571750" lvl="4" indent="-742950" algn="l">
              <a:buFont typeface="+mj-lt"/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Empathy</a:t>
            </a:r>
          </a:p>
          <a:p>
            <a:pPr marL="2571750" lvl="4" indent="-742950" algn="l">
              <a:buFont typeface="+mj-lt"/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Kindness</a:t>
            </a:r>
          </a:p>
          <a:p>
            <a:pPr marL="457200" indent="-457200" algn="l">
              <a:buAutoNum type="alphaUcPeriod"/>
            </a:pPr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83971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397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703555">
            <a:off x="1986106" y="1389879"/>
            <a:ext cx="7696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/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B. Acceptance</a:t>
            </a:r>
          </a:p>
          <a:p>
            <a:pPr marL="1143000" indent="-1143000"/>
            <a:endParaRPr lang="en-US" sz="4000" dirty="0" smtClean="0">
              <a:latin typeface="Arial Black"/>
              <a:cs typeface="Arial Black"/>
            </a:endParaRPr>
          </a:p>
          <a:p>
            <a:pPr marL="1143000" indent="-1143000"/>
            <a:r>
              <a:rPr lang="en-US" sz="4000" dirty="0" smtClean="0">
                <a:latin typeface="Arial Black"/>
                <a:cs typeface="Arial Black"/>
              </a:rPr>
              <a:t>10 points</a:t>
            </a:r>
            <a:endParaRPr lang="en-US" sz="4000" dirty="0">
              <a:latin typeface="Arial Black"/>
              <a:cs typeface="Arial Black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667000"/>
            <a:ext cx="3515198" cy="3671429"/>
          </a:xfrm>
          <a:prstGeom prst="rect">
            <a:avLst/>
          </a:prstGeom>
        </p:spPr>
      </p:pic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228600"/>
            <a:ext cx="868680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What does Acceptance mean?</a:t>
            </a:r>
          </a:p>
          <a:p>
            <a:pPr algn="l"/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742950" indent="-742950" algn="l">
              <a:buFont typeface="+mj-lt"/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ignoring others</a:t>
            </a:r>
          </a:p>
          <a:p>
            <a:pPr marL="457200" indent="-45720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treating others fairly</a:t>
            </a:r>
          </a:p>
          <a:p>
            <a:pPr marL="457200" indent="-45720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sharing answers  			 with others</a:t>
            </a:r>
          </a:p>
          <a:p>
            <a:pPr marL="457200" indent="-45720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judging others</a:t>
            </a:r>
          </a:p>
          <a:p>
            <a:pPr marL="457200" indent="-457200" algn="l">
              <a:buAutoNum type="alphaUcPeriod"/>
            </a:pPr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86019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602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828800" y="1066800"/>
            <a:ext cx="76962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/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B. 	Treating      others fairly</a:t>
            </a:r>
          </a:p>
          <a:p>
            <a:pPr marL="1143000" indent="-1143000"/>
            <a:endParaRPr lang="en-US" sz="4000" dirty="0" smtClean="0">
              <a:latin typeface="Arial Black"/>
              <a:cs typeface="Arial Black"/>
            </a:endParaRPr>
          </a:p>
          <a:p>
            <a:pPr marL="1143000" indent="-1143000"/>
            <a:r>
              <a:rPr lang="en-US" sz="4000" dirty="0" smtClean="0">
                <a:latin typeface="Arial Black"/>
                <a:cs typeface="Arial Black"/>
              </a:rPr>
              <a:t>20 points</a:t>
            </a:r>
            <a:endParaRPr lang="en-US" sz="4000" dirty="0">
              <a:latin typeface="Arial Black"/>
              <a:cs typeface="Arial Black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 rot="20593374">
            <a:off x="914400" y="2658196"/>
            <a:ext cx="2971800" cy="3571154"/>
          </a:xfrm>
          <a:prstGeom prst="rect">
            <a:avLst/>
          </a:prstGeom>
        </p:spPr>
      </p:pic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87043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381001"/>
            <a:ext cx="868680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What was the name of the rich merchant who told the story?</a:t>
            </a:r>
          </a:p>
          <a:p>
            <a:pPr algn="l"/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2571750" lvl="4" indent="-742950" algn="l">
              <a:buFont typeface="+mj-lt"/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Samantha</a:t>
            </a:r>
          </a:p>
          <a:p>
            <a:pPr marL="2286000" lvl="4" indent="-45720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Sarah</a:t>
            </a:r>
          </a:p>
          <a:p>
            <a:pPr marL="2286000" lvl="4" indent="-45720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Sharita</a:t>
            </a:r>
          </a:p>
          <a:p>
            <a:pPr marL="2286000" lvl="4" indent="-45720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Susah</a:t>
            </a:r>
          </a:p>
          <a:p>
            <a:pPr marL="457200" indent="-457200" algn="l">
              <a:buAutoNum type="alphaUcPeriod"/>
            </a:pPr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88067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806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1981200"/>
            <a:ext cx="7696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/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C. Sharita</a:t>
            </a:r>
          </a:p>
          <a:p>
            <a:pPr marL="1143000" indent="-1143000"/>
            <a:endParaRPr lang="en-US" sz="4000" dirty="0" smtClean="0">
              <a:latin typeface="Arial Black"/>
              <a:cs typeface="Arial Black"/>
            </a:endParaRPr>
          </a:p>
          <a:p>
            <a:pPr marL="1143000" indent="-1143000"/>
            <a:r>
              <a:rPr lang="en-US" sz="4000" dirty="0" smtClean="0">
                <a:latin typeface="Arial Black"/>
                <a:cs typeface="Arial Black"/>
              </a:rPr>
              <a:t>30 points</a:t>
            </a:r>
            <a:endParaRPr lang="en-US" sz="4000" dirty="0">
              <a:latin typeface="Arial Black"/>
              <a:cs typeface="Arial Black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819400"/>
            <a:ext cx="3301373" cy="3793067"/>
          </a:xfrm>
          <a:prstGeom prst="rect">
            <a:avLst/>
          </a:prstGeom>
        </p:spPr>
      </p:pic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381000"/>
            <a:ext cx="86868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What did the king do to get rid of the mice?</a:t>
            </a:r>
          </a:p>
          <a:p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914400" indent="-91440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shoot them</a:t>
            </a:r>
          </a:p>
          <a:p>
            <a:pPr marL="742950" indent="-74295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swept them up</a:t>
            </a:r>
          </a:p>
          <a:p>
            <a:pPr marL="742950" indent="-74295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got two cats</a:t>
            </a:r>
          </a:p>
          <a:p>
            <a:pPr marL="742950" indent="-74295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put out mousetraps</a:t>
            </a:r>
            <a:endParaRPr lang="en-US" sz="4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457200" indent="-457200" algn="l">
              <a:buAutoNum type="alphaUcPeriod"/>
            </a:pPr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90115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011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38200" y="457200"/>
            <a:ext cx="769620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/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C. </a:t>
            </a:r>
          </a:p>
          <a:p>
            <a:pPr marL="1143000" indent="-1143000"/>
            <a:endParaRPr lang="en-US" sz="6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1143000" indent="-1143000"/>
            <a:endParaRPr lang="en-US" sz="6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1143000" indent="-1143000"/>
            <a:endParaRPr lang="en-US" sz="6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1143000" indent="-1143000"/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got two cats</a:t>
            </a:r>
          </a:p>
          <a:p>
            <a:pPr marL="1143000" indent="-1143000"/>
            <a:endParaRPr lang="en-US" sz="4000" dirty="0" smtClean="0">
              <a:latin typeface="Arial Black"/>
              <a:cs typeface="Arial Black"/>
            </a:endParaRPr>
          </a:p>
          <a:p>
            <a:pPr marL="1143000" indent="-1143000"/>
            <a:r>
              <a:rPr lang="en-US" sz="4000" dirty="0" smtClean="0">
                <a:latin typeface="Arial Black"/>
                <a:cs typeface="Arial Black"/>
              </a:rPr>
              <a:t>40 points</a:t>
            </a:r>
            <a:endParaRPr lang="en-US" sz="4000" dirty="0">
              <a:latin typeface="Arial Black"/>
              <a:cs typeface="Arial Black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1752600"/>
            <a:ext cx="3810000" cy="2184400"/>
          </a:xfrm>
          <a:prstGeom prst="rect">
            <a:avLst/>
          </a:prstGeom>
        </p:spPr>
      </p:pic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3315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4549775" y="305276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221694"/>
            <a:ext cx="86868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What did everything in the story begin with?</a:t>
            </a:r>
          </a:p>
          <a:p>
            <a:pPr lvl="6"/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3486150" lvl="6" indent="-742950">
              <a:buFont typeface="+mj-lt"/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</a:t>
            </a:r>
            <a:r>
              <a:rPr lang="en-US" sz="5000" dirty="0" err="1" smtClean="0">
                <a:solidFill>
                  <a:srgbClr val="FFFFFF"/>
                </a:solidFill>
                <a:latin typeface="Arial Black"/>
                <a:cs typeface="Arial Black"/>
              </a:rPr>
              <a:t>Sh</a:t>
            </a:r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3486150" lvl="6" indent="-742950">
              <a:buFont typeface="+mj-lt"/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Ch</a:t>
            </a:r>
          </a:p>
          <a:p>
            <a:pPr marL="3486150" lvl="6" indent="-742950">
              <a:buFont typeface="+mj-lt"/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St</a:t>
            </a:r>
          </a:p>
          <a:p>
            <a:pPr marL="3486150" lvl="6" indent="-742950">
              <a:buFont typeface="+mj-lt"/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</a:t>
            </a:r>
            <a:r>
              <a:rPr lang="en-US" sz="5000" dirty="0" err="1" smtClean="0">
                <a:solidFill>
                  <a:srgbClr val="FFFFFF"/>
                </a:solidFill>
                <a:latin typeface="Arial Black"/>
                <a:cs typeface="Arial Black"/>
              </a:rPr>
              <a:t>Th</a:t>
            </a:r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457200" indent="-457200" algn="l">
              <a:buAutoNum type="alphaUcPeriod"/>
            </a:pPr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91139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762000"/>
            <a:ext cx="8686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dirty="0" smtClean="0">
                <a:latin typeface="Arial Black"/>
                <a:cs typeface="Arial Black"/>
              </a:rPr>
              <a:t>Why did we write a letter to Mrs. Limon?</a:t>
            </a:r>
          </a:p>
          <a:p>
            <a:pPr algn="l"/>
            <a:endParaRPr lang="en-US" sz="4500" dirty="0" smtClean="0">
              <a:latin typeface="Arial Black"/>
              <a:cs typeface="Arial Black"/>
            </a:endParaRPr>
          </a:p>
          <a:p>
            <a:pPr marL="457200" indent="-457200" algn="l">
              <a:buAutoNum type="alphaUcPeriod"/>
            </a:pPr>
            <a:r>
              <a:rPr lang="en-US" sz="4500" dirty="0" smtClean="0">
                <a:latin typeface="Arial Black"/>
                <a:cs typeface="Arial Black"/>
              </a:rPr>
              <a:t>  We missed Mrs. Limon.</a:t>
            </a:r>
          </a:p>
          <a:p>
            <a:pPr marL="457200" indent="-457200" algn="l">
              <a:buAutoNum type="alphaUcPeriod"/>
            </a:pPr>
            <a:r>
              <a:rPr lang="en-US" sz="4500" dirty="0" smtClean="0">
                <a:latin typeface="Arial Black"/>
                <a:cs typeface="Arial Black"/>
              </a:rPr>
              <a:t>  It was our assignment.</a:t>
            </a:r>
          </a:p>
          <a:p>
            <a:pPr marL="457200" indent="-457200" algn="l">
              <a:buAutoNum type="alphaUcPeriod"/>
            </a:pPr>
            <a:r>
              <a:rPr lang="en-US" sz="4500" dirty="0" smtClean="0">
                <a:latin typeface="Arial Black"/>
                <a:cs typeface="Arial Black"/>
              </a:rPr>
              <a:t>  We had nothing to do.</a:t>
            </a:r>
          </a:p>
          <a:p>
            <a:pPr marL="457200" indent="-457200" algn="l">
              <a:buAutoNum type="alphaUcPeriod"/>
            </a:pPr>
            <a:r>
              <a:rPr lang="en-US" sz="4500" dirty="0" smtClean="0">
                <a:latin typeface="Arial Black"/>
                <a:cs typeface="Arial Black"/>
              </a:rPr>
              <a:t>  Because.</a:t>
            </a:r>
          </a:p>
          <a:p>
            <a:pPr marL="457200" indent="-457200" algn="l">
              <a:buAutoNum type="alphaUcPeriod"/>
            </a:pPr>
            <a:endParaRPr lang="en-US" sz="4500" dirty="0" smtClean="0">
              <a:latin typeface="Arial Black"/>
              <a:cs typeface="Arial Black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92163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216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381000"/>
            <a:ext cx="883920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 smtClean="0">
                <a:latin typeface="Arial Black"/>
                <a:cs typeface="Arial Black"/>
              </a:rPr>
              <a:t>A.   </a:t>
            </a:r>
          </a:p>
          <a:p>
            <a:pPr algn="l"/>
            <a:endParaRPr lang="en-US" sz="5000" dirty="0" smtClean="0">
              <a:latin typeface="Arial Black"/>
              <a:cs typeface="Arial Black"/>
            </a:endParaRPr>
          </a:p>
          <a:p>
            <a:pPr algn="l"/>
            <a:r>
              <a:rPr lang="en-US" sz="5000" dirty="0" smtClean="0">
                <a:latin typeface="Arial Black"/>
                <a:cs typeface="Arial Black"/>
              </a:rPr>
              <a:t>      We</a:t>
            </a:r>
          </a:p>
          <a:p>
            <a:pPr algn="l"/>
            <a:r>
              <a:rPr lang="en-US" sz="5000" dirty="0" smtClean="0">
                <a:latin typeface="Arial Black"/>
                <a:cs typeface="Arial Black"/>
              </a:rPr>
              <a:t> missed               Mrs.     						Limon.</a:t>
            </a:r>
            <a:endParaRPr lang="en-US" sz="5000" dirty="0">
              <a:latin typeface="Arial Black"/>
              <a:cs typeface="Arial Black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600" y="1676400"/>
            <a:ext cx="2017923" cy="2679802"/>
          </a:xfrm>
          <a:prstGeom prst="rect">
            <a:avLst/>
          </a:prstGeom>
        </p:spPr>
      </p:pic>
    </p:spTree>
  </p:cSld>
  <p:clrMapOvr>
    <a:masterClrMapping/>
  </p:clrMapOvr>
  <p:transition advClick="0">
    <p:zoom/>
  </p:transition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8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ext Box 2"/>
          <p:cNvSpPr txBox="1">
            <a:spLocks noChangeArrowheads="1"/>
          </p:cNvSpPr>
          <p:nvPr/>
        </p:nvSpPr>
        <p:spPr bwMode="auto">
          <a:xfrm>
            <a:off x="1447800" y="3078163"/>
            <a:ext cx="62484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48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381001"/>
            <a:ext cx="86868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What six weeks are we in?</a:t>
            </a:r>
          </a:p>
          <a:p>
            <a:pPr algn="l"/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								</a:t>
            </a:r>
          </a:p>
          <a:p>
            <a:pPr marL="3486150" lvl="6" indent="-742950">
              <a:buFont typeface="+mj-lt"/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2</a:t>
            </a:r>
            <a:r>
              <a:rPr lang="en-US" sz="5000" baseline="30000" dirty="0" smtClean="0">
                <a:solidFill>
                  <a:srgbClr val="FFFFFF"/>
                </a:solidFill>
                <a:latin typeface="Arial Black"/>
                <a:cs typeface="Arial Black"/>
              </a:rPr>
              <a:t>nd</a:t>
            </a:r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3486150" lvl="6" indent="-742950">
              <a:buFont typeface="+mj-lt"/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3</a:t>
            </a:r>
            <a:r>
              <a:rPr lang="en-US" sz="5000" baseline="30000" dirty="0" smtClean="0">
                <a:solidFill>
                  <a:srgbClr val="FFFFFF"/>
                </a:solidFill>
                <a:latin typeface="Arial Black"/>
                <a:cs typeface="Arial Black"/>
              </a:rPr>
              <a:t>rd</a:t>
            </a:r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3486150" lvl="6" indent="-742950">
              <a:buFont typeface="+mj-lt"/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4</a:t>
            </a:r>
            <a:r>
              <a:rPr lang="en-US" sz="5000" baseline="30000" dirty="0" smtClean="0">
                <a:solidFill>
                  <a:srgbClr val="FFFFFF"/>
                </a:solidFill>
                <a:latin typeface="Arial Black"/>
                <a:cs typeface="Arial Black"/>
              </a:rPr>
              <a:t>th</a:t>
            </a:r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3486150" lvl="6" indent="-742950">
              <a:buFont typeface="+mj-lt"/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5</a:t>
            </a:r>
            <a:r>
              <a:rPr lang="en-US" sz="5000" baseline="30000" dirty="0" smtClean="0">
                <a:solidFill>
                  <a:srgbClr val="FFFFFF"/>
                </a:solidFill>
                <a:latin typeface="Arial Black"/>
                <a:cs typeface="Arial Black"/>
              </a:rPr>
              <a:t>th</a:t>
            </a: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</a:p>
          <a:p>
            <a:pPr marL="457200" indent="-457200" algn="l">
              <a:buAutoNum type="alphaUcPeriod"/>
            </a:pPr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8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ext Box 2"/>
          <p:cNvSpPr txBox="1">
            <a:spLocks noChangeArrowheads="1"/>
          </p:cNvSpPr>
          <p:nvPr/>
        </p:nvSpPr>
        <p:spPr bwMode="auto">
          <a:xfrm>
            <a:off x="1447800" y="3079750"/>
            <a:ext cx="62484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4800" b="1" dirty="0">
              <a:solidFill>
                <a:schemeClr val="bg1"/>
              </a:solidFill>
            </a:endParaRPr>
          </a:p>
        </p:txBody>
      </p:sp>
      <p:sp>
        <p:nvSpPr>
          <p:cNvPr id="94211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421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0800000">
            <a:off x="4572000" y="2401431"/>
            <a:ext cx="5181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/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D. 5th</a:t>
            </a:r>
          </a:p>
          <a:p>
            <a:pPr marL="1143000" indent="-1143000"/>
            <a:endParaRPr lang="en-US" sz="4000" dirty="0" smtClean="0">
              <a:latin typeface="Arial Black"/>
              <a:cs typeface="Arial Black"/>
            </a:endParaRPr>
          </a:p>
          <a:p>
            <a:pPr marL="1143000" indent="-1143000"/>
            <a:r>
              <a:rPr lang="en-US" sz="4000" dirty="0" smtClean="0">
                <a:latin typeface="Arial Black"/>
                <a:cs typeface="Arial Black"/>
              </a:rPr>
              <a:t>10 points</a:t>
            </a:r>
            <a:endParaRPr lang="en-US" sz="4000" dirty="0">
              <a:latin typeface="Arial Black"/>
              <a:cs typeface="Arial Black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143000"/>
            <a:ext cx="4191000" cy="4440922"/>
          </a:xfrm>
          <a:prstGeom prst="rect">
            <a:avLst/>
          </a:prstGeom>
        </p:spPr>
      </p:pic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8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ext Box 2"/>
          <p:cNvSpPr txBox="1">
            <a:spLocks noChangeArrowheads="1"/>
          </p:cNvSpPr>
          <p:nvPr/>
        </p:nvSpPr>
        <p:spPr bwMode="auto">
          <a:xfrm>
            <a:off x="1447800" y="3173413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95235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381001"/>
            <a:ext cx="86868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What was the name of the King?</a:t>
            </a:r>
          </a:p>
          <a:p>
            <a:pPr algn="l"/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2571750" lvl="4" indent="-742950" algn="l">
              <a:buFont typeface="+mj-lt"/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King Shazam</a:t>
            </a:r>
          </a:p>
          <a:p>
            <a:pPr marL="2286000" lvl="4" indent="-45720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King Sam</a:t>
            </a:r>
          </a:p>
          <a:p>
            <a:pPr marL="2286000" lvl="4" indent="-45720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King </a:t>
            </a:r>
            <a:r>
              <a:rPr lang="en-US" sz="5000" dirty="0" err="1" smtClean="0">
                <a:solidFill>
                  <a:srgbClr val="FFFFFF"/>
                </a:solidFill>
                <a:latin typeface="Arial Black"/>
                <a:cs typeface="Arial Black"/>
              </a:rPr>
              <a:t>Shiz</a:t>
            </a:r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2286000" lvl="4" indent="-45720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King Sham</a:t>
            </a:r>
          </a:p>
          <a:p>
            <a:pPr marL="457200" indent="-457200" algn="l">
              <a:buAutoNum type="alphaUcPeriod"/>
            </a:pPr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8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96259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626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750672">
            <a:off x="3247747" y="1033864"/>
            <a:ext cx="66294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/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A. </a:t>
            </a:r>
          </a:p>
          <a:p>
            <a:pPr marL="1143000" indent="-1143000"/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King Shazam</a:t>
            </a:r>
          </a:p>
          <a:p>
            <a:pPr marL="1143000" indent="-1143000"/>
            <a:endParaRPr lang="en-US" sz="4000" dirty="0" smtClean="0">
              <a:latin typeface="Arial Black"/>
              <a:cs typeface="Arial Black"/>
            </a:endParaRPr>
          </a:p>
          <a:p>
            <a:pPr marL="1143000" indent="-1143000"/>
            <a:r>
              <a:rPr lang="en-US" sz="4000" dirty="0" smtClean="0">
                <a:latin typeface="Arial Black"/>
                <a:cs typeface="Arial Black"/>
              </a:rPr>
              <a:t>20 points</a:t>
            </a:r>
            <a:endParaRPr lang="en-US" sz="4000" dirty="0">
              <a:latin typeface="Arial Black"/>
              <a:cs typeface="Arial Black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669123">
            <a:off x="943880" y="1085024"/>
            <a:ext cx="3124200" cy="5204049"/>
          </a:xfrm>
          <a:prstGeom prst="rect">
            <a:avLst/>
          </a:prstGeom>
        </p:spPr>
      </p:pic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8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97283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381001"/>
            <a:ext cx="86868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What do you think the next CORE Value is for the 6</a:t>
            </a:r>
            <a:r>
              <a:rPr lang="en-US" sz="5000" baseline="30000" dirty="0" smtClean="0">
                <a:solidFill>
                  <a:srgbClr val="FFFFFF"/>
                </a:solidFill>
                <a:latin typeface="Arial Black"/>
                <a:cs typeface="Arial Black"/>
              </a:rPr>
              <a:t>th</a:t>
            </a: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six weeks?</a:t>
            </a:r>
          </a:p>
          <a:p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3200400" lvl="5" indent="-914400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Bullying</a:t>
            </a:r>
          </a:p>
          <a:p>
            <a:pPr marL="3200400" lvl="5" indent="-914400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Kindness</a:t>
            </a:r>
          </a:p>
          <a:p>
            <a:pPr marL="3200400" lvl="5" indent="-914400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Empathy</a:t>
            </a:r>
          </a:p>
          <a:p>
            <a:pPr marL="3200400" lvl="5" indent="-914400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Courage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8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98307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830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0" y="4343400"/>
            <a:ext cx="4800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/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D. Courage</a:t>
            </a:r>
          </a:p>
          <a:p>
            <a:pPr marL="1143000" indent="-1143000"/>
            <a:endParaRPr lang="en-US" sz="4000" dirty="0" smtClean="0">
              <a:latin typeface="Arial Black"/>
              <a:cs typeface="Arial Black"/>
            </a:endParaRPr>
          </a:p>
          <a:p>
            <a:pPr marL="1143000" indent="-1143000"/>
            <a:r>
              <a:rPr lang="en-US" sz="4000" dirty="0" smtClean="0">
                <a:latin typeface="Arial Black"/>
                <a:cs typeface="Arial Black"/>
              </a:rPr>
              <a:t>30 points</a:t>
            </a:r>
            <a:endParaRPr lang="en-US" sz="4000" dirty="0">
              <a:latin typeface="Arial Black"/>
              <a:cs typeface="Arial Black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762000"/>
            <a:ext cx="2383259" cy="3581400"/>
          </a:xfrm>
          <a:prstGeom prst="rect">
            <a:avLst/>
          </a:prstGeom>
        </p:spPr>
      </p:pic>
    </p:spTree>
  </p:cSld>
  <p:clrMapOvr>
    <a:masterClrMapping/>
  </p:clrMapOvr>
  <p:transition advClick="0">
    <p:zoom/>
  </p:transition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8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99331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381001"/>
            <a:ext cx="86868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What Disney character does Miss Bui like the most?</a:t>
            </a:r>
          </a:p>
          <a:p>
            <a:pPr algn="l"/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2286000" lvl="3" indent="-914400" algn="l">
              <a:buAutoNum type="alphaUcPeriod"/>
            </a:pPr>
            <a:r>
              <a:rPr lang="en-US" sz="5000" dirty="0" err="1" smtClean="0">
                <a:solidFill>
                  <a:srgbClr val="FFFFFF"/>
                </a:solidFill>
                <a:latin typeface="Arial Black"/>
                <a:cs typeface="Arial Black"/>
              </a:rPr>
              <a:t>Tinkerbell</a:t>
            </a:r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2286000" lvl="3" indent="-91440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Mickey Mouse</a:t>
            </a:r>
          </a:p>
          <a:p>
            <a:pPr marL="2286000" lvl="3" indent="-91440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Goofy</a:t>
            </a:r>
          </a:p>
          <a:p>
            <a:pPr marL="2286000" lvl="3" indent="-91440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Cinderella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8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00355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035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20984038">
            <a:off x="260211" y="1898011"/>
            <a:ext cx="44958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/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B. </a:t>
            </a:r>
          </a:p>
          <a:p>
            <a:pPr marL="1143000" indent="-1143000"/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Mickey</a:t>
            </a:r>
          </a:p>
          <a:p>
            <a:pPr marL="1143000" indent="-1143000"/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Mouse</a:t>
            </a:r>
          </a:p>
          <a:p>
            <a:pPr marL="1143000" indent="-1143000"/>
            <a:endParaRPr lang="en-US" sz="3000" dirty="0" smtClean="0">
              <a:latin typeface="Arial Black"/>
              <a:cs typeface="Arial Black"/>
            </a:endParaRPr>
          </a:p>
          <a:p>
            <a:pPr marL="1143000" indent="-1143000"/>
            <a:r>
              <a:rPr lang="en-US" sz="3000" dirty="0" smtClean="0">
                <a:latin typeface="Arial Black"/>
                <a:cs typeface="Arial Black"/>
              </a:rPr>
              <a:t>40 points</a:t>
            </a:r>
            <a:endParaRPr lang="en-US" sz="3000" dirty="0">
              <a:latin typeface="Arial Black"/>
              <a:cs typeface="Arial Black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rcRect l="5723" t="1233" b="1736"/>
          <a:stretch>
            <a:fillRect/>
          </a:stretch>
        </p:blipFill>
        <p:spPr>
          <a:xfrm rot="21089466">
            <a:off x="4222759" y="583625"/>
            <a:ext cx="4130120" cy="4856473"/>
          </a:xfrm>
          <a:prstGeom prst="rect">
            <a:avLst/>
          </a:prstGeom>
        </p:spPr>
      </p:pic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5299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530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5301" name="Text Box 5"/>
          <p:cNvSpPr txBox="1">
            <a:spLocks noChangeArrowheads="1"/>
          </p:cNvSpPr>
          <p:nvPr/>
        </p:nvSpPr>
        <p:spPr bwMode="auto">
          <a:xfrm>
            <a:off x="4714875" y="290036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1981200"/>
            <a:ext cx="7696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/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A. </a:t>
            </a:r>
            <a:r>
              <a:rPr lang="en-US" sz="6000" dirty="0" err="1" smtClean="0">
                <a:solidFill>
                  <a:srgbClr val="FFFFFF"/>
                </a:solidFill>
                <a:latin typeface="Arial Black"/>
                <a:cs typeface="Arial Black"/>
              </a:rPr>
              <a:t>Sh</a:t>
            </a:r>
            <a:endParaRPr lang="en-US" sz="6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1143000" indent="-1143000"/>
            <a:endParaRPr lang="en-US" sz="4000" dirty="0" smtClean="0">
              <a:latin typeface="Arial Black"/>
              <a:cs typeface="Arial Black"/>
            </a:endParaRPr>
          </a:p>
          <a:p>
            <a:pPr marL="1143000" indent="-1143000"/>
            <a:r>
              <a:rPr lang="en-US" sz="4000" dirty="0" smtClean="0">
                <a:latin typeface="Arial Black"/>
                <a:cs typeface="Arial Black"/>
              </a:rPr>
              <a:t>20 points</a:t>
            </a:r>
            <a:endParaRPr lang="en-US" sz="4000" dirty="0">
              <a:latin typeface="Arial Black"/>
              <a:cs typeface="Arial Black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524000"/>
            <a:ext cx="2779389" cy="36449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447800"/>
            <a:ext cx="2348986" cy="3505200"/>
          </a:xfrm>
          <a:prstGeom prst="rect">
            <a:avLst/>
          </a:prstGeom>
        </p:spPr>
      </p:pic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01379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228600"/>
            <a:ext cx="76962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latin typeface="Arial Black"/>
                <a:cs typeface="Arial Black"/>
              </a:rPr>
              <a:t>We LOVE to….</a:t>
            </a:r>
          </a:p>
          <a:p>
            <a:endParaRPr lang="en-US" sz="8000" dirty="0" smtClean="0">
              <a:latin typeface="Arial Black"/>
              <a:cs typeface="Arial Black"/>
            </a:endParaRPr>
          </a:p>
          <a:p>
            <a:endParaRPr lang="en-US" sz="8000" dirty="0" smtClean="0">
              <a:latin typeface="Arial Black"/>
              <a:cs typeface="Arial Black"/>
            </a:endParaRPr>
          </a:p>
          <a:p>
            <a:r>
              <a:rPr lang="en-US" sz="8000" dirty="0" smtClean="0">
                <a:latin typeface="Arial Black"/>
                <a:cs typeface="Arial Black"/>
              </a:rPr>
              <a:t>A C _ _ _ _ !</a:t>
            </a:r>
            <a:endParaRPr lang="en-US" sz="8000" dirty="0">
              <a:latin typeface="Arial Black"/>
              <a:cs typeface="Arial Black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ext Box 2"/>
          <p:cNvSpPr txBox="1">
            <a:spLocks noChangeArrowheads="1"/>
          </p:cNvSpPr>
          <p:nvPr/>
        </p:nvSpPr>
        <p:spPr bwMode="auto">
          <a:xfrm>
            <a:off x="1447800" y="3173413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02403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240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2095887"/>
            <a:ext cx="9144000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500" dirty="0" smtClean="0">
                <a:latin typeface="Arial Black"/>
                <a:cs typeface="Arial Black"/>
              </a:rPr>
              <a:t>ACCEPT!</a:t>
            </a:r>
            <a:endParaRPr lang="en-US" sz="14500" dirty="0">
              <a:latin typeface="Arial Black"/>
              <a:cs typeface="Arial Black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145494"/>
            <a:ext cx="868680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dirty="0" smtClean="0">
                <a:solidFill>
                  <a:srgbClr val="FFFFFF"/>
                </a:solidFill>
                <a:latin typeface="Arial Black"/>
                <a:cs typeface="Arial Black"/>
              </a:rPr>
              <a:t>What did King Shazam want other than shoes, shower curtains, shovels, and shrubs?</a:t>
            </a:r>
          </a:p>
          <a:p>
            <a:pPr algn="l"/>
            <a:endParaRPr lang="en-US" sz="45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2571750" lvl="4" indent="-742950" algn="l">
              <a:buFont typeface="+mj-lt"/>
              <a:buAutoNum type="alphaUcPeriod"/>
            </a:pPr>
            <a:r>
              <a:rPr lang="en-US" sz="4500" dirty="0" smtClean="0">
                <a:solidFill>
                  <a:srgbClr val="FFFFFF"/>
                </a:solidFill>
                <a:latin typeface="Arial Black"/>
                <a:cs typeface="Arial Black"/>
              </a:rPr>
              <a:t>   sharpies</a:t>
            </a:r>
          </a:p>
          <a:p>
            <a:pPr marL="2286000" lvl="4" indent="-457200" algn="l">
              <a:buAutoNum type="alphaUcPeriod"/>
            </a:pPr>
            <a:r>
              <a:rPr lang="en-US" sz="4500" dirty="0" smtClean="0">
                <a:solidFill>
                  <a:srgbClr val="FFFFFF"/>
                </a:solidFill>
                <a:latin typeface="Arial Black"/>
                <a:cs typeface="Arial Black"/>
              </a:rPr>
              <a:t>   shells</a:t>
            </a:r>
          </a:p>
          <a:p>
            <a:pPr marL="2286000" lvl="4" indent="-457200" algn="l">
              <a:buAutoNum type="alphaUcPeriod"/>
            </a:pPr>
            <a:r>
              <a:rPr lang="en-US" sz="4500" dirty="0" smtClean="0">
                <a:solidFill>
                  <a:srgbClr val="FFFFFF"/>
                </a:solidFill>
                <a:latin typeface="Arial Black"/>
                <a:cs typeface="Arial Black"/>
              </a:rPr>
              <a:t>   sharks</a:t>
            </a:r>
          </a:p>
          <a:p>
            <a:pPr marL="2286000" lvl="4" indent="-457200" algn="l">
              <a:buAutoNum type="alphaUcPeriod"/>
            </a:pPr>
            <a:r>
              <a:rPr lang="en-US" sz="4500" dirty="0" smtClean="0">
                <a:solidFill>
                  <a:srgbClr val="FFFFFF"/>
                </a:solidFill>
                <a:latin typeface="Arial Black"/>
                <a:cs typeface="Arial Black"/>
              </a:rPr>
              <a:t>   sheep</a:t>
            </a:r>
          </a:p>
          <a:p>
            <a:pPr marL="457200" indent="-457200" algn="l">
              <a:buAutoNum type="alphaUcPeriod"/>
            </a:pPr>
            <a:endParaRPr lang="en-US" sz="4500" dirty="0" smtClean="0">
              <a:solidFill>
                <a:srgbClr val="FFFFFF"/>
              </a:solidFill>
              <a:latin typeface="Arial Black"/>
              <a:cs typeface="Arial Black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734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90600" y="4572000"/>
            <a:ext cx="7696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/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D. sheep</a:t>
            </a:r>
          </a:p>
          <a:p>
            <a:pPr marL="1143000" indent="-1143000"/>
            <a:endParaRPr lang="en-US" sz="4000" dirty="0" smtClean="0">
              <a:latin typeface="Arial Black"/>
              <a:cs typeface="Arial Black"/>
            </a:endParaRPr>
          </a:p>
          <a:p>
            <a:pPr marL="1143000" indent="-1143000"/>
            <a:r>
              <a:rPr lang="en-US" sz="4000" dirty="0" smtClean="0">
                <a:latin typeface="Arial Black"/>
                <a:cs typeface="Arial Black"/>
              </a:rPr>
              <a:t>30 points</a:t>
            </a:r>
            <a:endParaRPr lang="en-US" sz="4000" dirty="0">
              <a:latin typeface="Arial Black"/>
              <a:cs typeface="Arial Black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2800" y="2133600"/>
            <a:ext cx="1790700" cy="191906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457200"/>
            <a:ext cx="3886200" cy="416478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561" y="1223832"/>
            <a:ext cx="2680982" cy="2873167"/>
          </a:xfrm>
          <a:prstGeom prst="rect">
            <a:avLst/>
          </a:prstGeom>
        </p:spPr>
      </p:pic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8371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381000"/>
            <a:ext cx="86868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How did Sheldon show acceptance?</a:t>
            </a:r>
          </a:p>
          <a:p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914400" indent="-91440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accepting the cat</a:t>
            </a:r>
          </a:p>
          <a:p>
            <a:pPr marL="742950" indent="-74295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accepting the gold</a:t>
            </a:r>
          </a:p>
          <a:p>
            <a:pPr marL="742950" indent="-74295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accepting the ship</a:t>
            </a:r>
          </a:p>
          <a:p>
            <a:pPr marL="742950" indent="-74295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accepting the jewels</a:t>
            </a:r>
            <a:endParaRPr lang="en-US" sz="4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457200" indent="-457200" algn="l">
              <a:buAutoNum type="alphaUcPeriod"/>
            </a:pPr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9395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939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1905000"/>
            <a:ext cx="9144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>
              <a:buAutoNum type="alphaUcPeriod"/>
            </a:pPr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accepting</a:t>
            </a:r>
          </a:p>
          <a:p>
            <a:pPr marL="1143000" indent="-1143000" algn="l"/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 				the </a:t>
            </a:r>
          </a:p>
          <a:p>
            <a:pPr marL="1143000" indent="-1143000"/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    cat</a:t>
            </a:r>
          </a:p>
          <a:p>
            <a:pPr marL="1143000" indent="-1143000"/>
            <a:endParaRPr lang="en-US" sz="4000" dirty="0" smtClean="0">
              <a:latin typeface="Arial Black"/>
              <a:cs typeface="Arial Black"/>
            </a:endParaRPr>
          </a:p>
          <a:p>
            <a:pPr marL="1143000" indent="-1143000"/>
            <a:r>
              <a:rPr lang="en-US" sz="4000" dirty="0" smtClean="0">
                <a:latin typeface="Arial Black"/>
                <a:cs typeface="Arial Black"/>
              </a:rPr>
              <a:t>40 points</a:t>
            </a:r>
            <a:endParaRPr lang="en-US" sz="4000" dirty="0">
              <a:latin typeface="Arial Black"/>
              <a:cs typeface="Arial Black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3657600"/>
            <a:ext cx="1914066" cy="3121025"/>
          </a:xfrm>
          <a:prstGeom prst="rect">
            <a:avLst/>
          </a:prstGeom>
        </p:spPr>
      </p:pic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FFFF00"/>
      </a:hlink>
      <a:folHlink>
        <a:srgbClr val="000000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691</TotalTime>
  <Words>754</Words>
  <Application>Microsoft Macintosh PowerPoint</Application>
  <PresentationFormat>On-screen Show (4:3)</PresentationFormat>
  <Paragraphs>251</Paragraphs>
  <Slides>51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</vt:vector>
  </TitlesOfParts>
  <Company>Hardin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Blank Jeopardy</dc:title>
  <dc:creator>Eleanor M. Savko</dc:creator>
  <cp:lastModifiedBy>KRISTIE BUI</cp:lastModifiedBy>
  <cp:revision>35</cp:revision>
  <dcterms:created xsi:type="dcterms:W3CDTF">2011-03-04T02:16:49Z</dcterms:created>
  <dcterms:modified xsi:type="dcterms:W3CDTF">2011-03-04T02:17:09Z</dcterms:modified>
</cp:coreProperties>
</file>